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8" r:id="rId13"/>
    <p:sldId id="269" r:id="rId14"/>
    <p:sldId id="274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6F39"/>
    <a:srgbClr val="EB41D3"/>
    <a:srgbClr val="FCE2F8"/>
    <a:srgbClr val="F36A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639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178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1002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31926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5815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615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82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459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498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35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660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673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338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718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581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015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539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8753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A560F1D-464B-4115-8EC8-9BF157AC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477078"/>
            <a:ext cx="9448800" cy="3151423"/>
          </a:xfrm>
        </p:spPr>
        <p:txBody>
          <a:bodyPr>
            <a:noAutofit/>
          </a:bodyPr>
          <a:lstStyle/>
          <a:p>
            <a:pPr algn="r" rtl="1"/>
            <a:r>
              <a:rPr lang="ar-DZ" sz="4800" dirty="0">
                <a:solidFill>
                  <a:schemeClr val="tx1"/>
                </a:solidFill>
              </a:rPr>
              <a:t>الجمهورية الجزائرية الديمقراطية الشعبية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وزارة التعليم العالي والبحث العلمي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جامعة البليدة 2 لونيسي علي</a:t>
            </a:r>
            <a:br>
              <a:rPr lang="ar-DZ" sz="4800" dirty="0">
                <a:solidFill>
                  <a:schemeClr val="tx1"/>
                </a:solidFill>
              </a:rPr>
            </a:br>
            <a:endParaRPr lang="x-none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18767AB7-D395-4142-8035-23B4F6489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451" y="3759381"/>
            <a:ext cx="10475843" cy="1448750"/>
          </a:xfrm>
        </p:spPr>
        <p:txBody>
          <a:bodyPr>
            <a:normAutofit fontScale="92500" lnSpcReduction="10000"/>
          </a:bodyPr>
          <a:lstStyle/>
          <a:p>
            <a:pPr algn="ctr" rtl="1"/>
            <a:r>
              <a:rPr lang="ar-DZ" sz="5400" b="1" dirty="0">
                <a:solidFill>
                  <a:srgbClr val="92D050"/>
                </a:solidFill>
              </a:rPr>
              <a:t>رزنامة التسجيلات الأولية والتسجيلات النهائية</a:t>
            </a:r>
          </a:p>
          <a:p>
            <a:pPr algn="ctr" rtl="1"/>
            <a:r>
              <a:rPr lang="ar-DZ" sz="5400" b="1" dirty="0">
                <a:solidFill>
                  <a:srgbClr val="92D050"/>
                </a:solidFill>
              </a:rPr>
              <a:t>لحاملي شهادة </a:t>
            </a:r>
            <a:r>
              <a:rPr lang="ar-DZ" sz="5400" b="1" dirty="0" err="1">
                <a:solidFill>
                  <a:srgbClr val="92D050"/>
                </a:solidFill>
              </a:rPr>
              <a:t>البكالوريا</a:t>
            </a:r>
            <a:r>
              <a:rPr lang="ar-DZ" sz="5400" b="1" dirty="0">
                <a:solidFill>
                  <a:srgbClr val="92D050"/>
                </a:solidFill>
              </a:rPr>
              <a:t> </a:t>
            </a:r>
            <a:r>
              <a:rPr lang="ar-DZ" sz="5400" b="1" dirty="0" smtClean="0">
                <a:solidFill>
                  <a:srgbClr val="92D050"/>
                </a:solidFill>
              </a:rPr>
              <a:t>الجدد 2022</a:t>
            </a:r>
            <a:endParaRPr lang="x-none" sz="5400" b="1" dirty="0">
              <a:solidFill>
                <a:srgbClr val="92D050"/>
              </a:solidFill>
            </a:endParaRPr>
          </a:p>
        </p:txBody>
      </p:sp>
      <p:pic>
        <p:nvPicPr>
          <p:cNvPr id="4" name="Objet 24">
            <a:extLst>
              <a:ext uri="{FF2B5EF4-FFF2-40B4-BE49-F238E27FC236}">
                <a16:creationId xmlns="" xmlns:a16="http://schemas.microsoft.com/office/drawing/2014/main" id="{88E93CDC-14E4-478D-B386-0597D5FEF34C}"/>
              </a:ext>
            </a:extLst>
          </p:cNvPr>
          <p:cNvPicPr>
            <a:picLocks noRo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1697329"/>
            <a:ext cx="12239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67238601"/>
      </p:ext>
    </p:extLst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722" y="390939"/>
            <a:ext cx="10538791" cy="2458278"/>
          </a:xfrm>
        </p:spPr>
        <p:txBody>
          <a:bodyPr>
            <a:normAutofit/>
          </a:bodyPr>
          <a:lstStyle/>
          <a:p>
            <a:pPr algn="ctr" rtl="1"/>
            <a:r>
              <a:rPr lang="ar-DZ" sz="6000" b="1" dirty="0"/>
              <a:t>العملية الثانية المخصصة للمترشحين الذين لم يحصلوا على أي اختيار من اختياراتهم</a:t>
            </a:r>
            <a:endParaRPr lang="x-none" sz="6000" b="1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="" xmlns:a16="http://schemas.microsoft.com/office/drawing/2014/main" id="{5ACAACCF-FA3E-4450-A23B-8DCB25D36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6868640"/>
              </p:ext>
            </p:extLst>
          </p:nvPr>
        </p:nvGraphicFramePr>
        <p:xfrm>
          <a:off x="685800" y="2900773"/>
          <a:ext cx="10820400" cy="32582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10200">
                  <a:extLst>
                    <a:ext uri="{9D8B030D-6E8A-4147-A177-3AD203B41FA5}">
                      <a16:colId xmlns="" xmlns:a16="http://schemas.microsoft.com/office/drawing/2014/main" val="1246933693"/>
                    </a:ext>
                  </a:extLst>
                </a:gridCol>
                <a:gridCol w="5410200">
                  <a:extLst>
                    <a:ext uri="{9D8B030D-6E8A-4147-A177-3AD203B41FA5}">
                      <a16:colId xmlns="" xmlns:a16="http://schemas.microsoft.com/office/drawing/2014/main" val="2942113315"/>
                    </a:ext>
                  </a:extLst>
                </a:gridCol>
              </a:tblGrid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من</a:t>
                      </a:r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4 </a:t>
                      </a:r>
                      <a:r>
                        <a:rPr lang="ar-DZ" sz="3200" dirty="0">
                          <a:solidFill>
                            <a:schemeClr val="bg1"/>
                          </a:solidFill>
                        </a:rPr>
                        <a:t>إلى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6 </a:t>
                      </a:r>
                      <a:r>
                        <a:rPr lang="ar-DZ" sz="3200" dirty="0">
                          <a:solidFill>
                            <a:schemeClr val="bg1"/>
                          </a:solidFill>
                        </a:rPr>
                        <a:t>أوت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x-none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4000" dirty="0" smtClean="0">
                          <a:solidFill>
                            <a:schemeClr val="bg1"/>
                          </a:solidFill>
                        </a:rPr>
                        <a:t>اختيارات</a:t>
                      </a:r>
                      <a:r>
                        <a:rPr lang="ar-DZ" sz="4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DZ" sz="4000" baseline="0" dirty="0" err="1" smtClean="0">
                          <a:solidFill>
                            <a:schemeClr val="bg1"/>
                          </a:solidFill>
                        </a:rPr>
                        <a:t>جديدة </a:t>
                      </a:r>
                      <a:r>
                        <a:rPr lang="ar-DZ" sz="4000" baseline="0" dirty="0" smtClean="0">
                          <a:solidFill>
                            <a:schemeClr val="bg1"/>
                          </a:solidFill>
                        </a:rPr>
                        <a:t>(باحترام المعدلات الدنيا للالتحاق</a:t>
                      </a:r>
                      <a:r>
                        <a:rPr lang="ar-DZ" sz="4000" baseline="0" dirty="0" err="1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x-none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4751749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/>
                        <a:t>من </a:t>
                      </a:r>
                      <a:r>
                        <a:rPr lang="ar-DZ" sz="3200" b="1" dirty="0" smtClean="0"/>
                        <a:t>6 </a:t>
                      </a:r>
                      <a:r>
                        <a:rPr lang="ar-DZ" sz="3200" b="1" dirty="0"/>
                        <a:t>إلى </a:t>
                      </a:r>
                      <a:r>
                        <a:rPr lang="ar-DZ" sz="3200" b="1" dirty="0" smtClean="0"/>
                        <a:t>11 </a:t>
                      </a:r>
                      <a:r>
                        <a:rPr lang="ar-DZ" sz="3200" b="1" dirty="0"/>
                        <a:t>أوت </a:t>
                      </a:r>
                      <a:r>
                        <a:rPr lang="ar-DZ" sz="3200" b="1" dirty="0" smtClean="0"/>
                        <a:t>2022</a:t>
                      </a:r>
                      <a:endParaRPr lang="x-none" sz="3200" b="1" dirty="0"/>
                    </a:p>
                  </a:txBody>
                  <a:tcPr>
                    <a:solidFill>
                      <a:srgbClr val="F36A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>
                          <a:solidFill>
                            <a:schemeClr val="bg1"/>
                          </a:solidFill>
                        </a:rPr>
                        <a:t>معالجة الرغبات</a:t>
                      </a:r>
                      <a:endParaRPr lang="x-none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6A2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3397904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/>
                        <a:t>يوم </a:t>
                      </a:r>
                      <a:r>
                        <a:rPr lang="ar-DZ" sz="2800" b="1" dirty="0" smtClean="0"/>
                        <a:t>11 </a:t>
                      </a:r>
                      <a:r>
                        <a:rPr lang="ar-DZ" sz="2800" b="1" dirty="0"/>
                        <a:t>أوت </a:t>
                      </a:r>
                      <a:r>
                        <a:rPr lang="ar-DZ" sz="2800" b="1" dirty="0" smtClean="0"/>
                        <a:t>2022 </a:t>
                      </a:r>
                      <a:r>
                        <a:rPr lang="ar-DZ" sz="2800" b="1" dirty="0"/>
                        <a:t>مساء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/>
                        <a:t>الإعلان عن النتائج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866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29642694"/>
      </p:ext>
    </p:extLst>
  </p:cSld>
  <p:clrMapOvr>
    <a:masterClrMapping/>
  </p:clrMapOvr>
  <p:transition advClick="0"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="" xmlns:a16="http://schemas.microsoft.com/office/drawing/2014/main" id="{5ACAACCF-FA3E-4450-A23B-8DCB25D36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6868640"/>
              </p:ext>
            </p:extLst>
          </p:nvPr>
        </p:nvGraphicFramePr>
        <p:xfrm>
          <a:off x="659674" y="1881870"/>
          <a:ext cx="10820400" cy="32582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10200">
                  <a:extLst>
                    <a:ext uri="{9D8B030D-6E8A-4147-A177-3AD203B41FA5}">
                      <a16:colId xmlns="" xmlns:a16="http://schemas.microsoft.com/office/drawing/2014/main" val="1246933693"/>
                    </a:ext>
                  </a:extLst>
                </a:gridCol>
                <a:gridCol w="5410200">
                  <a:extLst>
                    <a:ext uri="{9D8B030D-6E8A-4147-A177-3AD203B41FA5}">
                      <a16:colId xmlns="" xmlns:a16="http://schemas.microsoft.com/office/drawing/2014/main" val="2942113315"/>
                    </a:ext>
                  </a:extLst>
                </a:gridCol>
              </a:tblGrid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يوم</a:t>
                      </a:r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 20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DZ" sz="3200" dirty="0">
                          <a:solidFill>
                            <a:schemeClr val="bg1"/>
                          </a:solidFill>
                        </a:rPr>
                        <a:t>أوت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x-none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4000" dirty="0" smtClean="0">
                          <a:solidFill>
                            <a:schemeClr val="bg1"/>
                          </a:solidFill>
                        </a:rPr>
                        <a:t>فتح</a:t>
                      </a:r>
                      <a:r>
                        <a:rPr lang="ar-DZ" sz="4000" baseline="0" dirty="0" smtClean="0">
                          <a:solidFill>
                            <a:schemeClr val="bg1"/>
                          </a:solidFill>
                        </a:rPr>
                        <a:t> البوابة المخصصة لدفع حقوق التسجيلات عبر الخط</a:t>
                      </a:r>
                      <a:endParaRPr lang="x-none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4751749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/>
                        <a:t>من </a:t>
                      </a:r>
                      <a:r>
                        <a:rPr lang="ar-DZ" sz="3200" b="1" dirty="0" smtClean="0"/>
                        <a:t>20 </a:t>
                      </a:r>
                      <a:r>
                        <a:rPr lang="ar-DZ" sz="3200" b="1" dirty="0"/>
                        <a:t>إلى </a:t>
                      </a:r>
                      <a:r>
                        <a:rPr lang="ar-DZ" sz="3200" b="1" dirty="0" smtClean="0"/>
                        <a:t>26 </a:t>
                      </a:r>
                      <a:r>
                        <a:rPr lang="ar-DZ" sz="3200" b="1" dirty="0"/>
                        <a:t>أوت </a:t>
                      </a:r>
                      <a:r>
                        <a:rPr lang="ar-DZ" sz="3200" b="1" dirty="0" smtClean="0"/>
                        <a:t>2022</a:t>
                      </a:r>
                      <a:endParaRPr lang="x-none" sz="3200" b="1" dirty="0"/>
                    </a:p>
                  </a:txBody>
                  <a:tcPr>
                    <a:solidFill>
                      <a:srgbClr val="F36A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>
                          <a:solidFill>
                            <a:schemeClr val="bg1"/>
                          </a:solidFill>
                        </a:rPr>
                        <a:t>فتح</a:t>
                      </a:r>
                      <a:r>
                        <a:rPr lang="ar-DZ" sz="3200" b="1" baseline="0" dirty="0" smtClean="0">
                          <a:solidFill>
                            <a:schemeClr val="bg1"/>
                          </a:solidFill>
                        </a:rPr>
                        <a:t> البوابة المخصصة للإيواء</a:t>
                      </a:r>
                      <a:endParaRPr lang="x-none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6A2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3397904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من</a:t>
                      </a:r>
                      <a:r>
                        <a:rPr lang="ar-DZ" sz="2800" b="1" baseline="0" dirty="0" smtClean="0"/>
                        <a:t> 26</a:t>
                      </a:r>
                      <a:r>
                        <a:rPr lang="ar-DZ" sz="2800" b="1" dirty="0" smtClean="0"/>
                        <a:t> </a:t>
                      </a:r>
                      <a:r>
                        <a:rPr lang="ar-DZ" sz="2800" b="1" dirty="0"/>
                        <a:t>أوت </a:t>
                      </a:r>
                      <a:r>
                        <a:rPr lang="ar-DZ" sz="2800" b="1" dirty="0" smtClean="0"/>
                        <a:t>إلى 3 سبتمبر 2022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فتح</a:t>
                      </a:r>
                      <a:r>
                        <a:rPr lang="ar-DZ" sz="2800" b="1" baseline="0" dirty="0" smtClean="0"/>
                        <a:t> البوابة المخصصة لمعالجة طلبات الإيواء من طرف مديريات الخدمات الجامعية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866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29642694"/>
      </p:ext>
    </p:extLst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3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51844"/>
            <a:ext cx="10820400" cy="8613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 smtClean="0">
                <a:solidFill>
                  <a:schemeClr val="bg1"/>
                </a:solidFill>
              </a:rPr>
              <a:t>من 5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8 </a:t>
            </a:r>
            <a:r>
              <a:rPr lang="ar-DZ" sz="4800" b="1" dirty="0">
                <a:solidFill>
                  <a:schemeClr val="bg1"/>
                </a:solidFill>
              </a:rPr>
              <a:t>سبتمبر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3FF3611-970F-41D1-B427-B5CE65C453FB}"/>
              </a:ext>
            </a:extLst>
          </p:cNvPr>
          <p:cNvSpPr txBox="1">
            <a:spLocks/>
          </p:cNvSpPr>
          <p:nvPr/>
        </p:nvSpPr>
        <p:spPr>
          <a:xfrm>
            <a:off x="685800" y="3127513"/>
            <a:ext cx="10820400" cy="8613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ar-DZ" sz="4800" b="1" dirty="0">
                <a:solidFill>
                  <a:schemeClr val="bg1"/>
                </a:solidFill>
              </a:rPr>
              <a:t>التسجيلات النهائية عبر الخط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7041553"/>
      </p:ext>
    </p:extLst>
  </p:cSld>
  <p:clrMapOvr>
    <a:masterClrMapping/>
  </p:clrMapOvr>
  <p:transition advClick="0"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4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35" y="2869097"/>
            <a:ext cx="10820400" cy="1286367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معالجة الحالات الخاصة من طرف جامعة البليدة 2 </a:t>
            </a:r>
            <a:r>
              <a:rPr lang="ar-DZ" sz="4800" b="1" dirty="0" smtClean="0">
                <a:solidFill>
                  <a:schemeClr val="bg1"/>
                </a:solidFill>
              </a:rPr>
              <a:t>عبر </a:t>
            </a:r>
            <a:r>
              <a:rPr lang="ar-DZ" sz="4800" b="1" dirty="0">
                <a:solidFill>
                  <a:schemeClr val="bg1"/>
                </a:solidFill>
              </a:rPr>
              <a:t>أرضية </a:t>
            </a:r>
            <a:r>
              <a:rPr lang="fr-FR" sz="4800" b="1" dirty="0">
                <a:solidFill>
                  <a:schemeClr val="bg1"/>
                </a:solidFill>
              </a:rPr>
              <a:t>PROGRES</a:t>
            </a:r>
            <a:endParaRPr lang="x-none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123405" y="4991221"/>
          <a:ext cx="9993085" cy="82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3085"/>
              </a:tblGrid>
              <a:tr h="821750">
                <a:tc>
                  <a:txBody>
                    <a:bodyPr/>
                    <a:lstStyle/>
                    <a:p>
                      <a:pPr algn="ctr" rtl="1"/>
                      <a:r>
                        <a:rPr lang="ar-DZ" sz="3600" dirty="0" smtClean="0">
                          <a:solidFill>
                            <a:schemeClr val="bg1"/>
                          </a:solidFill>
                        </a:rPr>
                        <a:t>من 9 إلى 15 سبتمبر 2022</a:t>
                      </a:r>
                      <a:endParaRPr lang="fr-FR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09049760"/>
      </p:ext>
    </p:extLst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="" xmlns:a16="http://schemas.microsoft.com/office/drawing/2014/main" id="{5ACAACCF-FA3E-4450-A23B-8DCB25D36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6868640"/>
              </p:ext>
            </p:extLst>
          </p:nvPr>
        </p:nvGraphicFramePr>
        <p:xfrm>
          <a:off x="659674" y="1881870"/>
          <a:ext cx="10820400" cy="29214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74920">
                  <a:extLst>
                    <a:ext uri="{9D8B030D-6E8A-4147-A177-3AD203B41FA5}">
                      <a16:colId xmlns="" xmlns:a16="http://schemas.microsoft.com/office/drawing/2014/main" val="1246933693"/>
                    </a:ext>
                  </a:extLst>
                </a:gridCol>
                <a:gridCol w="5745480">
                  <a:extLst>
                    <a:ext uri="{9D8B030D-6E8A-4147-A177-3AD203B41FA5}">
                      <a16:colId xmlns="" xmlns:a16="http://schemas.microsoft.com/office/drawing/2014/main" val="2942113315"/>
                    </a:ext>
                  </a:extLst>
                </a:gridCol>
              </a:tblGrid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من 9 إلى 12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سبتمبر 2022</a:t>
                      </a:r>
                      <a:endParaRPr lang="x-none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4000" dirty="0" smtClean="0">
                          <a:solidFill>
                            <a:schemeClr val="bg1"/>
                          </a:solidFill>
                        </a:rPr>
                        <a:t>إيداع</a:t>
                      </a:r>
                      <a:r>
                        <a:rPr lang="ar-DZ" sz="4000" baseline="0" dirty="0" smtClean="0">
                          <a:solidFill>
                            <a:schemeClr val="bg1"/>
                          </a:solidFill>
                        </a:rPr>
                        <a:t> الطلبات</a:t>
                      </a:r>
                      <a:endParaRPr lang="x-none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4751749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/>
                        <a:t>من</a:t>
                      </a:r>
                      <a:r>
                        <a:rPr lang="ar-DZ" sz="3200" b="1" baseline="0" dirty="0" smtClean="0"/>
                        <a:t> </a:t>
                      </a:r>
                      <a:r>
                        <a:rPr lang="ar-DZ" sz="3200" b="1" dirty="0" smtClean="0"/>
                        <a:t>12 </a:t>
                      </a:r>
                      <a:r>
                        <a:rPr lang="ar-DZ" sz="3200" b="1" dirty="0"/>
                        <a:t>إلى </a:t>
                      </a:r>
                      <a:r>
                        <a:rPr lang="ar-DZ" sz="3200" b="1" dirty="0" smtClean="0"/>
                        <a:t>15 سبتمبر 2022</a:t>
                      </a:r>
                      <a:endParaRPr lang="x-none" sz="3200" b="1" dirty="0"/>
                    </a:p>
                  </a:txBody>
                  <a:tcPr>
                    <a:solidFill>
                      <a:srgbClr val="F36A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>
                          <a:solidFill>
                            <a:schemeClr val="bg1"/>
                          </a:solidFill>
                        </a:rPr>
                        <a:t>معالجة</a:t>
                      </a:r>
                      <a:r>
                        <a:rPr lang="ar-DZ" sz="3200" b="1" baseline="0" dirty="0" smtClean="0">
                          <a:solidFill>
                            <a:schemeClr val="bg1"/>
                          </a:solidFill>
                        </a:rPr>
                        <a:t> الطلبات من طرف جامعة البليدة 2  </a:t>
                      </a:r>
                      <a:endParaRPr lang="x-none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6A2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3397904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يوم 15 سبتمبر 2022 مساء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الإعلان</a:t>
                      </a:r>
                      <a:r>
                        <a:rPr lang="ar-DZ" sz="2800" b="1" baseline="0" dirty="0" smtClean="0"/>
                        <a:t> عن النتائج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866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29642694"/>
      </p:ext>
    </p:extLst>
  </p:cSld>
  <p:clrMapOvr>
    <a:masterClrMapping/>
  </p:clrMapOvr>
  <p:transition advClick="0" advTm="3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</a:t>
            </a:r>
            <a:r>
              <a:rPr lang="fr-FR" sz="8000" b="1" dirty="0"/>
              <a:t>5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521" y="3127513"/>
            <a:ext cx="10820400" cy="86139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إعادة فتح البوابة المخصصة للخدمات الجامعية</a:t>
            </a:r>
            <a:endParaRPr lang="x-none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280160" y="4769152"/>
          <a:ext cx="8801463" cy="874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1463"/>
              </a:tblGrid>
              <a:tr h="874002"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من 9 إلى 23 سبتمبر 2022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25926186"/>
      </p:ext>
    </p:extLst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0EC66AD-6888-46AB-B27F-F5DF48BDC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8626"/>
            <a:ext cx="10820400" cy="545005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ar-DZ" sz="6000" dirty="0"/>
          </a:p>
          <a:p>
            <a:pPr marL="0" indent="0" algn="ctr" rtl="1">
              <a:buNone/>
            </a:pPr>
            <a:r>
              <a:rPr lang="ar-DZ" sz="6000" dirty="0"/>
              <a:t>حددت رزنامة التسجيلات الأولية والتسجيلات النهائية لحاملي شهادة البكالوريا الجدد بعنوان السنة الجامعية </a:t>
            </a:r>
            <a:r>
              <a:rPr lang="ar-DZ" sz="6000" dirty="0" smtClean="0"/>
              <a:t>2022-2023 </a:t>
            </a:r>
            <a:r>
              <a:rPr lang="ar-DZ" sz="6000" dirty="0"/>
              <a:t>كما يلي:</a:t>
            </a:r>
            <a:endParaRPr lang="x-none" sz="6000" dirty="0"/>
          </a:p>
        </p:txBody>
      </p:sp>
    </p:spTree>
    <p:extLst>
      <p:ext uri="{BB962C8B-B14F-4D97-AF65-F5344CB8AC3E}">
        <p14:creationId xmlns="" xmlns:p14="http://schemas.microsoft.com/office/powerpoint/2010/main" val="4268322974"/>
      </p:ext>
    </p:extLst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5400" dirty="0" smtClean="0"/>
              <a:t>أيام أبواب </a:t>
            </a:r>
            <a:r>
              <a:rPr lang="ar-DZ" sz="5400" dirty="0"/>
              <a:t>مفتوحة على مستوى جامعة البليدة 2 </a:t>
            </a:r>
            <a:br>
              <a:rPr lang="ar-DZ" sz="5400" dirty="0"/>
            </a:br>
            <a:r>
              <a:rPr lang="ar-DZ" sz="5400" dirty="0"/>
              <a:t>وفق النمط </a:t>
            </a:r>
            <a:r>
              <a:rPr lang="ar-DZ" sz="5400" dirty="0" smtClean="0"/>
              <a:t>الافتراضي/الحضوري</a:t>
            </a:r>
            <a:endParaRPr lang="x-none" sz="5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</a:t>
            </a:r>
            <a:r>
              <a:rPr lang="ar-DZ" sz="4800" b="1" dirty="0" smtClean="0">
                <a:solidFill>
                  <a:schemeClr val="bg1"/>
                </a:solidFill>
              </a:rPr>
              <a:t>17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20 </a:t>
            </a:r>
            <a:r>
              <a:rPr lang="ar-DZ" sz="4800" b="1" dirty="0" err="1">
                <a:solidFill>
                  <a:schemeClr val="bg1"/>
                </a:solidFill>
              </a:rPr>
              <a:t>جويلية</a:t>
            </a:r>
            <a:r>
              <a:rPr lang="ar-DZ" sz="4800" b="1" dirty="0">
                <a:solidFill>
                  <a:schemeClr val="bg1"/>
                </a:solidFill>
              </a:rPr>
              <a:t>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2799346"/>
      </p:ext>
    </p:extLst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1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27 جويلية إلى 8 أوت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5909630"/>
      </p:ext>
    </p:extLst>
  </p:cSld>
  <p:clrMapOvr>
    <a:masterClrMapping/>
  </p:clrMapOvr>
  <p:transition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التسجيلات الأولية عبر الخط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</a:t>
            </a:r>
            <a:r>
              <a:rPr lang="ar-DZ" sz="4800" b="1" dirty="0" smtClean="0">
                <a:solidFill>
                  <a:schemeClr val="bg1"/>
                </a:solidFill>
              </a:rPr>
              <a:t>21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24 </a:t>
            </a:r>
            <a:r>
              <a:rPr lang="ar-DZ" sz="4800" b="1" dirty="0" err="1">
                <a:solidFill>
                  <a:schemeClr val="bg1"/>
                </a:solidFill>
              </a:rPr>
              <a:t>جويلية</a:t>
            </a:r>
            <a:r>
              <a:rPr lang="ar-DZ" sz="4800" b="1" dirty="0">
                <a:solidFill>
                  <a:schemeClr val="bg1"/>
                </a:solidFill>
              </a:rPr>
              <a:t>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8128522"/>
      </p:ext>
    </p:extLst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8000" b="1" dirty="0"/>
              <a:t>تأكيد التسجيلات الأولية عبر الخط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</a:t>
            </a:r>
            <a:r>
              <a:rPr lang="ar-DZ" sz="4800" b="1" dirty="0" smtClean="0">
                <a:solidFill>
                  <a:schemeClr val="bg1"/>
                </a:solidFill>
              </a:rPr>
              <a:t>25 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26 </a:t>
            </a:r>
            <a:r>
              <a:rPr lang="ar-DZ" sz="4800" b="1" dirty="0" err="1">
                <a:solidFill>
                  <a:schemeClr val="bg1"/>
                </a:solidFill>
              </a:rPr>
              <a:t>جويلية</a:t>
            </a:r>
            <a:r>
              <a:rPr lang="ar-DZ" sz="4800" b="1" dirty="0">
                <a:solidFill>
                  <a:schemeClr val="bg1"/>
                </a:solidFill>
              </a:rPr>
              <a:t>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4731555"/>
      </p:ext>
    </p:extLst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معالجة الرغبات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 smtClean="0">
                <a:solidFill>
                  <a:schemeClr val="bg1"/>
                </a:solidFill>
              </a:rPr>
              <a:t>من 27 </a:t>
            </a:r>
            <a:r>
              <a:rPr lang="ar-DZ" sz="4800" b="1" dirty="0" err="1" smtClean="0">
                <a:solidFill>
                  <a:schemeClr val="bg1"/>
                </a:solidFill>
              </a:rPr>
              <a:t>جويلية</a:t>
            </a:r>
            <a:r>
              <a:rPr lang="ar-DZ" sz="4800" b="1" dirty="0" smtClean="0">
                <a:solidFill>
                  <a:schemeClr val="bg1"/>
                </a:solidFill>
              </a:rPr>
              <a:t>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3 </a:t>
            </a:r>
            <a:r>
              <a:rPr lang="ar-DZ" sz="4800" b="1" dirty="0">
                <a:solidFill>
                  <a:schemeClr val="bg1"/>
                </a:solidFill>
              </a:rPr>
              <a:t>أوت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0358248"/>
      </p:ext>
    </p:extLst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الإعلان عن نتائج التوجيه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  يوم </a:t>
            </a:r>
            <a:r>
              <a:rPr lang="ar-DZ" sz="4800" b="1" dirty="0" smtClean="0">
                <a:solidFill>
                  <a:schemeClr val="bg1"/>
                </a:solidFill>
              </a:rPr>
              <a:t>3 </a:t>
            </a:r>
            <a:r>
              <a:rPr lang="ar-DZ" sz="4800" b="1" dirty="0">
                <a:solidFill>
                  <a:schemeClr val="bg1"/>
                </a:solidFill>
              </a:rPr>
              <a:t>أوت </a:t>
            </a:r>
            <a:r>
              <a:rPr lang="ar-DZ" sz="4800" b="1" dirty="0" smtClean="0">
                <a:solidFill>
                  <a:schemeClr val="bg1"/>
                </a:solidFill>
              </a:rPr>
              <a:t>2022 </a:t>
            </a:r>
            <a:r>
              <a:rPr lang="ar-DZ" sz="4800" b="1" dirty="0">
                <a:solidFill>
                  <a:schemeClr val="bg1"/>
                </a:solidFill>
              </a:rPr>
              <a:t>مساء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1674635"/>
      </p:ext>
    </p:extLst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2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 smtClean="0">
                <a:solidFill>
                  <a:schemeClr val="bg1"/>
                </a:solidFill>
              </a:rPr>
              <a:t>من 4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11 </a:t>
            </a:r>
            <a:r>
              <a:rPr lang="ar-DZ" sz="4800" b="1" dirty="0">
                <a:solidFill>
                  <a:schemeClr val="bg1"/>
                </a:solidFill>
              </a:rPr>
              <a:t>أوت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4843161"/>
      </p:ext>
    </p:extLst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Traînée de condensatio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aînée de condensation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108</TotalTime>
  <Words>258</Words>
  <Application>Microsoft Office PowerPoint</Application>
  <PresentationFormat>Personnalisé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Traînée de condensation</vt:lpstr>
      <vt:lpstr>الجمهورية الجزائرية الديمقراطية الشعبية وزارة التعليم العالي والبحث العلمي جامعة البليدة 2 لونيسي علي </vt:lpstr>
      <vt:lpstr>Diapositive 2</vt:lpstr>
      <vt:lpstr>أيام أبواب مفتوحة على مستوى جامعة البليدة 2  وفق النمط الافتراضي/الحضوري</vt:lpstr>
      <vt:lpstr>الــمــــرحـــلـــــة 1</vt:lpstr>
      <vt:lpstr>التسجيلات الأولية عبر الخط</vt:lpstr>
      <vt:lpstr>تأكيد التسجيلات الأولية عبر الخط</vt:lpstr>
      <vt:lpstr>معالجة الرغبات</vt:lpstr>
      <vt:lpstr>الإعلان عن نتائج التوجيه</vt:lpstr>
      <vt:lpstr>الــمــــرحـــلـــــة 2</vt:lpstr>
      <vt:lpstr>العملية الثانية المخصصة للمترشحين الذين لم يحصلوا على أي اختيار من اختياراتهم</vt:lpstr>
      <vt:lpstr>Diapositive 11</vt:lpstr>
      <vt:lpstr>الــمــــرحـــلـــــة 3</vt:lpstr>
      <vt:lpstr>الــمــــرحـــلـــــة 4</vt:lpstr>
      <vt:lpstr>Diapositive 14</vt:lpstr>
      <vt:lpstr>الــمــــرحـــلـــــة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العالي والبحث العلمي جامعة البليدة 2 لونيسي علي</dc:title>
  <dc:creator>PC Doyen</dc:creator>
  <cp:lastModifiedBy>2011</cp:lastModifiedBy>
  <cp:revision>20</cp:revision>
  <dcterms:created xsi:type="dcterms:W3CDTF">2021-07-26T07:08:27Z</dcterms:created>
  <dcterms:modified xsi:type="dcterms:W3CDTF">2022-07-16T12:24:28Z</dcterms:modified>
</cp:coreProperties>
</file>