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1" r:id="rId1"/>
  </p:sldMasterIdLst>
  <p:sldIdLst>
    <p:sldId id="256" r:id="rId2"/>
    <p:sldId id="279" r:id="rId3"/>
    <p:sldId id="272" r:id="rId4"/>
    <p:sldId id="273" r:id="rId5"/>
    <p:sldId id="278" r:id="rId6"/>
    <p:sldId id="274" r:id="rId7"/>
    <p:sldId id="275" r:id="rId8"/>
    <p:sldId id="276" r:id="rId9"/>
    <p:sldId id="27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41D3"/>
    <a:srgbClr val="E76F39"/>
    <a:srgbClr val="FCE2F8"/>
    <a:srgbClr val="F36A2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48A87A34-81AB-432B-8DAE-1953F412C126}" type="datetimeFigureOut">
              <a:rPr lang="en-US" smtClean="0"/>
              <a:pPr/>
              <a:t>7/16/2022</a:t>
            </a:fld>
            <a:endParaRPr lang="en-US" dirty="0"/>
          </a:p>
        </p:txBody>
      </p:sp>
      <p:sp>
        <p:nvSpPr>
          <p:cNvPr id="19" name="Espace réservé du pied de page 18"/>
          <p:cNvSpPr>
            <a:spLocks noGrp="1"/>
          </p:cNvSpPr>
          <p:nvPr>
            <p:ph type="ftr" sz="quarter" idx="11"/>
          </p:nvPr>
        </p:nvSpPr>
        <p:spPr/>
        <p:txBody>
          <a:bodyPr/>
          <a:lstStyle/>
          <a:p>
            <a:endParaRPr lang="en-US" dirty="0"/>
          </a:p>
        </p:txBody>
      </p:sp>
      <p:sp>
        <p:nvSpPr>
          <p:cNvPr id="27" name="Espace réservé du numéro de diapositive 26"/>
          <p:cNvSpPr>
            <a:spLocks noGrp="1"/>
          </p:cNvSpPr>
          <p:nvPr>
            <p:ph type="sldNum" sz="quarter" idx="12"/>
          </p:nvPr>
        </p:nvSpPr>
        <p:spPr/>
        <p:txBody>
          <a:bodyPr/>
          <a:lstStyle/>
          <a:p>
            <a:fld id="{6D22F896-40B5-4ADD-8801-0D06FADFA095}" type="slidenum">
              <a:rPr lang="en-US" smtClean="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8A87A34-81AB-432B-8DAE-1953F412C126}" type="datetimeFigureOut">
              <a:rPr lang="en-US" smtClean="0"/>
              <a:pPr/>
              <a:t>7/16/2022</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914402"/>
            <a:ext cx="27432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600" y="914402"/>
            <a:ext cx="80264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8A87A34-81AB-432B-8DAE-1953F412C126}" type="datetimeFigureOut">
              <a:rPr lang="en-US" smtClean="0"/>
              <a:pPr/>
              <a:t>7/16/2022</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8A87A34-81AB-432B-8DAE-1953F412C126}" type="datetimeFigureOut">
              <a:rPr lang="en-US" smtClean="0"/>
              <a:pPr/>
              <a:t>7/16/2022</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48A87A34-81AB-432B-8DAE-1953F412C126}" type="datetimeFigureOut">
              <a:rPr lang="en-US" smtClean="0"/>
              <a:pPr/>
              <a:t>7/16/2022</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09600" y="704088"/>
            <a:ext cx="109728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8A87A34-81AB-432B-8DAE-1953F412C126}" type="datetimeFigureOut">
              <a:rPr lang="en-US" smtClean="0"/>
              <a:pPr/>
              <a:t>7/16/2022</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6D22F896-40B5-4ADD-8801-0D06FADFA095}" type="slidenum">
              <a:rPr lang="en-US" smtClean="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704088"/>
            <a:ext cx="109728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48A87A34-81AB-432B-8DAE-1953F412C126}" type="datetimeFigureOut">
              <a:rPr lang="en-US" smtClean="0"/>
              <a:pPr/>
              <a:t>7/16/2022</a:t>
            </a:fld>
            <a:endParaRPr lang="en-US" dirty="0"/>
          </a:p>
        </p:txBody>
      </p:sp>
      <p:sp>
        <p:nvSpPr>
          <p:cNvPr id="8" name="Espace réservé du pied de page 7"/>
          <p:cNvSpPr>
            <a:spLocks noGrp="1"/>
          </p:cNvSpPr>
          <p:nvPr>
            <p:ph type="ftr" sz="quarter" idx="11"/>
          </p:nvPr>
        </p:nvSpPr>
        <p:spPr/>
        <p:txBody>
          <a:bodyPr/>
          <a:lstStyle/>
          <a:p>
            <a:endParaRPr lang="en-US" dirty="0"/>
          </a:p>
        </p:txBody>
      </p:sp>
      <p:sp>
        <p:nvSpPr>
          <p:cNvPr id="9" name="Espace réservé du numéro de diapositive 8"/>
          <p:cNvSpPr>
            <a:spLocks noGrp="1"/>
          </p:cNvSpPr>
          <p:nvPr>
            <p:ph type="sldNum" sz="quarter" idx="12"/>
          </p:nvPr>
        </p:nvSpPr>
        <p:spPr/>
        <p:txBody>
          <a:bodyPr/>
          <a:lstStyle/>
          <a:p>
            <a:fld id="{6D22F896-40B5-4ADD-8801-0D06FADFA095}" type="slidenum">
              <a:rPr lang="en-US" smtClean="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48A87A34-81AB-432B-8DAE-1953F412C126}" type="datetimeFigureOut">
              <a:rPr lang="en-US" smtClean="0"/>
              <a:pPr/>
              <a:t>7/16/2022</a:t>
            </a:fld>
            <a:endParaRPr lang="en-US" dirty="0"/>
          </a:p>
        </p:txBody>
      </p:sp>
      <p:sp>
        <p:nvSpPr>
          <p:cNvPr id="4" name="Espace réservé du pied de page 3"/>
          <p:cNvSpPr>
            <a:spLocks noGrp="1"/>
          </p:cNvSpPr>
          <p:nvPr>
            <p:ph type="ftr" sz="quarter" idx="11"/>
          </p:nvPr>
        </p:nvSpPr>
        <p:spPr/>
        <p:txBody>
          <a:bodyPr/>
          <a:lstStyle/>
          <a:p>
            <a:endParaRPr lang="en-US" dirty="0"/>
          </a:p>
        </p:txBody>
      </p:sp>
      <p:sp>
        <p:nvSpPr>
          <p:cNvPr id="5" name="Espace réservé du numéro de diapositive 4"/>
          <p:cNvSpPr>
            <a:spLocks noGrp="1"/>
          </p:cNvSpPr>
          <p:nvPr>
            <p:ph type="sldNum" sz="quarter" idx="12"/>
          </p:nvPr>
        </p:nvSpPr>
        <p:spPr/>
        <p:txBody>
          <a:bodyPr/>
          <a:lstStyle/>
          <a:p>
            <a:fld id="{6D22F896-40B5-4ADD-8801-0D06FADFA095}" type="slidenum">
              <a:rPr lang="en-US" smtClean="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8A87A34-81AB-432B-8DAE-1953F412C126}" type="datetimeFigureOut">
              <a:rPr lang="en-US" smtClean="0"/>
              <a:pPr/>
              <a:t>7/16/2022</a:t>
            </a:fld>
            <a:endParaRPr lang="en-US" dirty="0"/>
          </a:p>
        </p:txBody>
      </p:sp>
      <p:sp>
        <p:nvSpPr>
          <p:cNvPr id="3" name="Espace réservé du pied de page 2"/>
          <p:cNvSpPr>
            <a:spLocks noGrp="1"/>
          </p:cNvSpPr>
          <p:nvPr>
            <p:ph type="ftr" sz="quarter" idx="11"/>
          </p:nvPr>
        </p:nvSpPr>
        <p:spPr/>
        <p:txBody>
          <a:bodyPr/>
          <a:lstStyle/>
          <a:p>
            <a:endParaRPr lang="en-US" dirty="0"/>
          </a:p>
        </p:txBody>
      </p:sp>
      <p:sp>
        <p:nvSpPr>
          <p:cNvPr id="4" name="Espace réservé du numéro de diapositive 3"/>
          <p:cNvSpPr>
            <a:spLocks noGrp="1"/>
          </p:cNvSpPr>
          <p:nvPr>
            <p:ph type="sldNum" sz="quarter" idx="12"/>
          </p:nvPr>
        </p:nvSpPr>
        <p:spPr/>
        <p:txBody>
          <a:bodyPr/>
          <a:lstStyle/>
          <a:p>
            <a:fld id="{6D22F896-40B5-4ADD-8801-0D06FADFA095}" type="slidenum">
              <a:rPr lang="en-US" smtClean="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8A87A34-81AB-432B-8DAE-1953F412C126}" type="datetimeFigureOut">
              <a:rPr lang="en-US" smtClean="0"/>
              <a:pPr/>
              <a:t>7/16/2022</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6D22F896-40B5-4ADD-8801-0D06FADFA095}" type="slidenum">
              <a:rPr lang="en-US" smtClean="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48A87A34-81AB-432B-8DAE-1953F412C126}" type="datetimeFigureOut">
              <a:rPr lang="en-US" smtClean="0"/>
              <a:pPr/>
              <a:t>7/16/2022</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a:xfrm>
            <a:off x="10769600" y="6356351"/>
            <a:ext cx="812800" cy="365125"/>
          </a:xfrm>
        </p:spPr>
        <p:txBody>
          <a:bodyPr/>
          <a:lstStyle/>
          <a:p>
            <a:fld id="{6D22F896-40B5-4ADD-8801-0D06FADFA095}" type="slidenum">
              <a:rPr lang="en-US" smtClean="0"/>
              <a:pPr/>
              <a:t>‹N°›</a:t>
            </a:fld>
            <a:endParaRPr lang="en-US" dirty="0"/>
          </a:p>
        </p:txBody>
      </p:sp>
      <p:sp>
        <p:nvSpPr>
          <p:cNvPr id="3" name="Espace réservé pour une image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8A87A34-81AB-432B-8DAE-1953F412C126}" type="datetimeFigureOut">
              <a:rPr lang="en-US" smtClean="0"/>
              <a:pPr/>
              <a:t>7/16/2022</a:t>
            </a:fld>
            <a:endParaRPr lang="en-US" dirty="0"/>
          </a:p>
        </p:txBody>
      </p:sp>
      <p:sp>
        <p:nvSpPr>
          <p:cNvPr id="22" name="Espace réservé du pied de page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Espace réservé du numéro de diapositive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D22F896-40B5-4ADD-8801-0D06FADFA095}" type="slidenum">
              <a:rPr lang="en-US" smtClean="0"/>
              <a:pPr/>
              <a:t>‹N°›</a:t>
            </a:fld>
            <a:endParaRPr lang="en-US" dirty="0"/>
          </a:p>
        </p:txBody>
      </p:sp>
      <p:grpSp>
        <p:nvGrpSpPr>
          <p:cNvPr id="2" name="Groupe 1"/>
          <p:cNvGrpSpPr/>
          <p:nvPr/>
        </p:nvGrpSpPr>
        <p:grpSpPr>
          <a:xfrm>
            <a:off x="-25356" y="202408"/>
            <a:ext cx="12240731"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progres-mesrs.dz/webetragers" TargetMode="External"/><Relationship Id="rId2" Type="http://schemas.openxmlformats.org/officeDocument/2006/relationships/hyperlink" Target="https://www.mesrs.dz/les-equivalenc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A560F1D-464B-4115-8EC8-9BF157ACF534}"/>
              </a:ext>
            </a:extLst>
          </p:cNvPr>
          <p:cNvSpPr>
            <a:spLocks noGrp="1"/>
          </p:cNvSpPr>
          <p:nvPr>
            <p:ph type="ctrTitle"/>
          </p:nvPr>
        </p:nvSpPr>
        <p:spPr>
          <a:xfrm>
            <a:off x="828261" y="477079"/>
            <a:ext cx="9448800" cy="3151423"/>
          </a:xfrm>
        </p:spPr>
        <p:txBody>
          <a:bodyPr>
            <a:noAutofit/>
          </a:bodyPr>
          <a:lstStyle/>
          <a:p>
            <a:pPr algn="r" rtl="1"/>
            <a:r>
              <a:rPr lang="ar-DZ" sz="4800" dirty="0">
                <a:solidFill>
                  <a:schemeClr val="tx1"/>
                </a:solidFill>
              </a:rPr>
              <a:t>الجمهورية الجزائرية الديمقراطية الشعبية</a:t>
            </a:r>
            <a:br>
              <a:rPr lang="ar-DZ" sz="4800" dirty="0">
                <a:solidFill>
                  <a:schemeClr val="tx1"/>
                </a:solidFill>
              </a:rPr>
            </a:br>
            <a:r>
              <a:rPr lang="ar-DZ" sz="4800" dirty="0">
                <a:solidFill>
                  <a:schemeClr val="tx1"/>
                </a:solidFill>
              </a:rPr>
              <a:t>وزارة التعليم العالي والبحث العلمي</a:t>
            </a:r>
            <a:br>
              <a:rPr lang="ar-DZ" sz="4800" dirty="0">
                <a:solidFill>
                  <a:schemeClr val="tx1"/>
                </a:solidFill>
              </a:rPr>
            </a:br>
            <a:r>
              <a:rPr lang="ar-DZ" sz="4800" dirty="0">
                <a:solidFill>
                  <a:schemeClr val="tx1"/>
                </a:solidFill>
              </a:rPr>
              <a:t>جامعة البليدة 2 لونيسي علي</a:t>
            </a:r>
            <a:br>
              <a:rPr lang="ar-DZ" sz="4800" dirty="0">
                <a:solidFill>
                  <a:schemeClr val="tx1"/>
                </a:solidFill>
              </a:rPr>
            </a:br>
            <a:endParaRPr lang="x-none" sz="4800" dirty="0"/>
          </a:p>
        </p:txBody>
      </p:sp>
      <p:sp>
        <p:nvSpPr>
          <p:cNvPr id="3" name="Sous-titre 2">
            <a:extLst>
              <a:ext uri="{FF2B5EF4-FFF2-40B4-BE49-F238E27FC236}">
                <a16:creationId xmlns="" xmlns:a16="http://schemas.microsoft.com/office/drawing/2014/main" id="{18767AB7-D395-4142-8035-23B4F648945A}"/>
              </a:ext>
            </a:extLst>
          </p:cNvPr>
          <p:cNvSpPr>
            <a:spLocks noGrp="1"/>
          </p:cNvSpPr>
          <p:nvPr>
            <p:ph type="subTitle" idx="1"/>
          </p:nvPr>
        </p:nvSpPr>
        <p:spPr>
          <a:xfrm>
            <a:off x="470451" y="3082834"/>
            <a:ext cx="10920360" cy="2756263"/>
          </a:xfrm>
          <a:solidFill>
            <a:schemeClr val="accent5">
              <a:lumMod val="60000"/>
              <a:lumOff val="40000"/>
            </a:schemeClr>
          </a:solidFill>
        </p:spPr>
        <p:txBody>
          <a:bodyPr>
            <a:normAutofit fontScale="62500" lnSpcReduction="20000"/>
          </a:bodyPr>
          <a:lstStyle/>
          <a:p>
            <a:pPr algn="just" rtl="1">
              <a:lnSpc>
                <a:spcPct val="107000"/>
              </a:lnSpc>
              <a:spcAft>
                <a:spcPts val="800"/>
              </a:spcAft>
              <a:buFont typeface="Arial" pitchFamily="34" charset="0"/>
              <a:buChar char="•"/>
            </a:pPr>
            <a:r>
              <a:rPr lang="ar-DZ" sz="6000" b="1" dirty="0" smtClean="0">
                <a:solidFill>
                  <a:schemeClr val="bg1"/>
                </a:solidFill>
                <a:latin typeface="Calibri" panose="020F0502020204030204" pitchFamily="34" charset="0"/>
                <a:ea typeface="Calibri" panose="020F0502020204030204" pitchFamily="34" charset="0"/>
                <a:cs typeface="Arial" panose="020B0604020202020204" pitchFamily="34" charset="0"/>
              </a:rPr>
              <a:t>تسجيل </a:t>
            </a:r>
            <a:r>
              <a:rPr lang="ar-DZ" sz="6000" b="1" dirty="0" err="1" smtClean="0">
                <a:solidFill>
                  <a:schemeClr val="bg1"/>
                </a:solidFill>
                <a:latin typeface="Calibri" panose="020F0502020204030204" pitchFamily="34" charset="0"/>
                <a:ea typeface="Calibri" panose="020F0502020204030204" pitchFamily="34" charset="0"/>
                <a:cs typeface="Arial" panose="020B0604020202020204" pitchFamily="34" charset="0"/>
              </a:rPr>
              <a:t>المترشحين</a:t>
            </a:r>
            <a:r>
              <a:rPr lang="ar-DZ" sz="6000" b="1" dirty="0" smtClean="0">
                <a:solidFill>
                  <a:schemeClr val="bg1"/>
                </a:solidFill>
                <a:latin typeface="Calibri" panose="020F0502020204030204" pitchFamily="34" charset="0"/>
                <a:ea typeface="Calibri" panose="020F0502020204030204" pitchFamily="34" charset="0"/>
                <a:cs typeface="Arial" panose="020B0604020202020204" pitchFamily="34" charset="0"/>
              </a:rPr>
              <a:t> الجزائريين الحاصلين على </a:t>
            </a:r>
            <a:r>
              <a:rPr lang="ar-DZ" sz="6000" b="1" dirty="0" err="1" smtClean="0">
                <a:solidFill>
                  <a:schemeClr val="bg1"/>
                </a:solidFill>
                <a:latin typeface="Calibri" panose="020F0502020204030204" pitchFamily="34" charset="0"/>
                <a:ea typeface="Calibri" panose="020F0502020204030204" pitchFamily="34" charset="0"/>
                <a:cs typeface="Arial" panose="020B0604020202020204" pitchFamily="34" charset="0"/>
              </a:rPr>
              <a:t>بكالوريا</a:t>
            </a:r>
            <a:r>
              <a:rPr lang="ar-DZ" sz="6000" b="1" dirty="0" smtClean="0">
                <a:solidFill>
                  <a:schemeClr val="bg1"/>
                </a:solidFill>
                <a:latin typeface="Calibri" panose="020F0502020204030204" pitchFamily="34" charset="0"/>
                <a:ea typeface="Calibri" panose="020F0502020204030204" pitchFamily="34" charset="0"/>
                <a:cs typeface="Arial" panose="020B0604020202020204" pitchFamily="34" charset="0"/>
              </a:rPr>
              <a:t> أجنبية 2022</a:t>
            </a:r>
          </a:p>
          <a:p>
            <a:pPr algn="just" rtl="1">
              <a:lnSpc>
                <a:spcPct val="107000"/>
              </a:lnSpc>
              <a:spcAft>
                <a:spcPts val="800"/>
              </a:spcAft>
              <a:buFont typeface="Arial" pitchFamily="34" charset="0"/>
              <a:buChar char="•"/>
            </a:pPr>
            <a:r>
              <a:rPr lang="ar-DZ" sz="6000" b="1" dirty="0" smtClean="0">
                <a:solidFill>
                  <a:schemeClr val="bg1"/>
                </a:solidFill>
              </a:rPr>
              <a:t>تسجيل </a:t>
            </a:r>
            <a:r>
              <a:rPr lang="ar-DZ" sz="6000" b="1" dirty="0" err="1" smtClean="0">
                <a:solidFill>
                  <a:schemeClr val="bg1"/>
                </a:solidFill>
              </a:rPr>
              <a:t>المترشحين</a:t>
            </a:r>
            <a:r>
              <a:rPr lang="ar-DZ" sz="6000" b="1" dirty="0" smtClean="0">
                <a:solidFill>
                  <a:schemeClr val="bg1"/>
                </a:solidFill>
              </a:rPr>
              <a:t> الدوليين المستفيدين من منح الحكومة الجزائرية أو أبناء الدبلوماسيين المعتمدين بالجزائر والحائزين على </a:t>
            </a:r>
            <a:r>
              <a:rPr lang="ar-DZ" sz="6000" b="1" dirty="0" err="1" smtClean="0">
                <a:solidFill>
                  <a:schemeClr val="bg1"/>
                </a:solidFill>
              </a:rPr>
              <a:t>بكالوريا</a:t>
            </a:r>
            <a:r>
              <a:rPr lang="ar-DZ" sz="6000" b="1" dirty="0" smtClean="0">
                <a:solidFill>
                  <a:schemeClr val="bg1"/>
                </a:solidFill>
              </a:rPr>
              <a:t> أجنبية </a:t>
            </a:r>
            <a:r>
              <a:rPr lang="ar-DZ" sz="6000" b="1" dirty="0" err="1" smtClean="0">
                <a:solidFill>
                  <a:schemeClr val="bg1"/>
                </a:solidFill>
              </a:rPr>
              <a:t>والمترشحين</a:t>
            </a:r>
            <a:r>
              <a:rPr lang="ar-DZ" sz="6000" b="1" dirty="0" smtClean="0">
                <a:solidFill>
                  <a:schemeClr val="bg1"/>
                </a:solidFill>
              </a:rPr>
              <a:t> الدوليين الحاصلين على </a:t>
            </a:r>
            <a:r>
              <a:rPr lang="ar-DZ" sz="6000" b="1" dirty="0" err="1" smtClean="0">
                <a:solidFill>
                  <a:schemeClr val="bg1"/>
                </a:solidFill>
              </a:rPr>
              <a:t>بكالوريا</a:t>
            </a:r>
            <a:r>
              <a:rPr lang="ar-DZ" sz="6000" b="1" dirty="0" smtClean="0">
                <a:solidFill>
                  <a:schemeClr val="bg1"/>
                </a:solidFill>
              </a:rPr>
              <a:t> جزائرية </a:t>
            </a:r>
            <a:endParaRPr lang="x-none" sz="60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4" name="Objet 24">
            <a:extLst>
              <a:ext uri="{FF2B5EF4-FFF2-40B4-BE49-F238E27FC236}">
                <a16:creationId xmlns="" xmlns:a16="http://schemas.microsoft.com/office/drawing/2014/main" id="{88E93CDC-14E4-478D-B386-0597D5FEF34C}"/>
              </a:ext>
            </a:extLst>
          </p:cNvPr>
          <p:cNvPicPr>
            <a:picLocks noRo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0475844" y="1790094"/>
            <a:ext cx="1223963" cy="1150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067238601"/>
      </p:ext>
    </p:extLst>
  </p:cSld>
  <p:clrMapOvr>
    <a:masterClrMapping/>
  </p:clrMapOvr>
  <p:transition advClick="0" advTm="3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D56CAAA6-501D-42C0-96F1-8FF1A37A89F1}"/>
              </a:ext>
            </a:extLst>
          </p:cNvPr>
          <p:cNvSpPr>
            <a:spLocks noGrp="1"/>
          </p:cNvSpPr>
          <p:nvPr>
            <p:ph idx="1"/>
          </p:nvPr>
        </p:nvSpPr>
        <p:spPr>
          <a:xfrm>
            <a:off x="685799" y="2737522"/>
            <a:ext cx="10820400" cy="1638536"/>
          </a:xfrm>
          <a:solidFill>
            <a:srgbClr val="92D050"/>
          </a:solidFill>
        </p:spPr>
        <p:txBody>
          <a:bodyPr>
            <a:normAutofit/>
          </a:bodyPr>
          <a:lstStyle/>
          <a:p>
            <a:pPr algn="ctr" rtl="1">
              <a:buNone/>
            </a:pPr>
            <a:r>
              <a:rPr lang="ar-DZ" sz="4800" b="1" dirty="0" smtClean="0">
                <a:latin typeface="Calibri" panose="020F0502020204030204" pitchFamily="34" charset="0"/>
                <a:ea typeface="Calibri" panose="020F0502020204030204" pitchFamily="34" charset="0"/>
                <a:cs typeface="Arial" panose="020B0604020202020204" pitchFamily="34" charset="0"/>
              </a:rPr>
              <a:t>تسجيل </a:t>
            </a:r>
            <a:r>
              <a:rPr lang="ar-DZ" sz="4800" b="1" dirty="0" err="1" smtClean="0">
                <a:latin typeface="Calibri" panose="020F0502020204030204" pitchFamily="34" charset="0"/>
                <a:ea typeface="Calibri" panose="020F0502020204030204" pitchFamily="34" charset="0"/>
                <a:cs typeface="Arial" panose="020B0604020202020204" pitchFamily="34" charset="0"/>
              </a:rPr>
              <a:t>المترشحين</a:t>
            </a:r>
            <a:r>
              <a:rPr lang="ar-DZ" sz="4800" b="1" dirty="0" smtClean="0">
                <a:latin typeface="Calibri" panose="020F0502020204030204" pitchFamily="34" charset="0"/>
                <a:ea typeface="Calibri" panose="020F0502020204030204" pitchFamily="34" charset="0"/>
                <a:cs typeface="Arial" panose="020B0604020202020204" pitchFamily="34" charset="0"/>
              </a:rPr>
              <a:t> الجزائريين الحاصلين على </a:t>
            </a:r>
            <a:r>
              <a:rPr lang="ar-DZ" sz="4800" b="1" dirty="0" err="1" smtClean="0">
                <a:latin typeface="Calibri" panose="020F0502020204030204" pitchFamily="34" charset="0"/>
                <a:ea typeface="Calibri" panose="020F0502020204030204" pitchFamily="34" charset="0"/>
                <a:cs typeface="Arial" panose="020B0604020202020204" pitchFamily="34" charset="0"/>
              </a:rPr>
              <a:t>بكالوريا</a:t>
            </a:r>
            <a:r>
              <a:rPr lang="ar-DZ" sz="4800" b="1" dirty="0" smtClean="0">
                <a:latin typeface="Calibri" panose="020F0502020204030204" pitchFamily="34" charset="0"/>
                <a:ea typeface="Calibri" panose="020F0502020204030204" pitchFamily="34" charset="0"/>
                <a:cs typeface="Arial" panose="020B0604020202020204" pitchFamily="34" charset="0"/>
              </a:rPr>
              <a:t> أجنبية 2022</a:t>
            </a:r>
            <a:endParaRPr lang="x-none" sz="4800" b="1" dirty="0"/>
          </a:p>
        </p:txBody>
      </p:sp>
    </p:spTree>
    <p:extLst>
      <p:ext uri="{BB962C8B-B14F-4D97-AF65-F5344CB8AC3E}">
        <p14:creationId xmlns="" xmlns:p14="http://schemas.microsoft.com/office/powerpoint/2010/main" val="168549342"/>
      </p:ext>
    </p:extLst>
  </p:cSld>
  <p:clrMapOvr>
    <a:masterClrMapping/>
  </p:clrMapOvr>
  <p:transition advClick="0" advTm="3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D56CAAA6-501D-42C0-96F1-8FF1A37A89F1}"/>
              </a:ext>
            </a:extLst>
          </p:cNvPr>
          <p:cNvSpPr>
            <a:spLocks noGrp="1"/>
          </p:cNvSpPr>
          <p:nvPr>
            <p:ph idx="1"/>
          </p:nvPr>
        </p:nvSpPr>
        <p:spPr>
          <a:xfrm>
            <a:off x="751114" y="871425"/>
            <a:ext cx="10820400" cy="5155095"/>
          </a:xfrm>
          <a:solidFill>
            <a:srgbClr val="EB41D3"/>
          </a:solidFill>
        </p:spPr>
        <p:txBody>
          <a:bodyPr>
            <a:normAutofit fontScale="85000" lnSpcReduction="10000"/>
          </a:bodyPr>
          <a:lstStyle/>
          <a:p>
            <a:pPr algn="ctr" rtl="1"/>
            <a:r>
              <a:rPr lang="ar-DZ" sz="4400" dirty="0"/>
              <a:t>يجب على المترشحين الجزائريين الحاصلين على بكالوريا أجنبية سنة </a:t>
            </a:r>
            <a:r>
              <a:rPr lang="ar-DZ" sz="4400" dirty="0" err="1" smtClean="0"/>
              <a:t>2022 </a:t>
            </a:r>
            <a:r>
              <a:rPr lang="ar-DZ" sz="4400" dirty="0"/>
              <a:t>، قبل القيام بأي تسجيل في مؤسسة جامعية تقديم طلب معادلة على الخط عبر الرابط الآتي:</a:t>
            </a:r>
            <a:endParaRPr lang="fr-FR" sz="4400" dirty="0"/>
          </a:p>
          <a:p>
            <a:pPr marL="0" indent="0" algn="ctr">
              <a:buNone/>
            </a:pPr>
            <a:r>
              <a:rPr lang="fr-FR" sz="3300" b="1" dirty="0">
                <a:hlinkClick r:id="rId2">
                  <a:extLst>
                    <a:ext uri="{A12FA001-AC4F-418D-AE19-62706E023703}">
                      <ahyp:hlinkClr xmlns="" xmlns:ahyp="http://schemas.microsoft.com/office/drawing/2018/hyperlinkcolor" val="tx"/>
                    </a:ext>
                  </a:extLst>
                </a:hlinkClick>
              </a:rPr>
              <a:t>https://www.mesrs.dz/les-equivalences</a:t>
            </a:r>
            <a:r>
              <a:rPr lang="fr-FR" sz="3300" b="1" dirty="0"/>
              <a:t> </a:t>
            </a:r>
            <a:endParaRPr lang="ar-DZ" sz="3300" b="1" dirty="0"/>
          </a:p>
          <a:p>
            <a:pPr algn="ctr" rtl="1"/>
            <a:r>
              <a:rPr lang="ar-DZ" sz="4400" dirty="0"/>
              <a:t>بعد تسليم المعادلة، يمكن لحاملي شهادة البكالوريا تقديم ترشحهم من</a:t>
            </a:r>
          </a:p>
          <a:p>
            <a:pPr marL="0" indent="0" algn="ctr" rtl="1">
              <a:buNone/>
            </a:pPr>
            <a:r>
              <a:rPr lang="ar-DZ" sz="4400" dirty="0"/>
              <a:t>20 أوت إلى </a:t>
            </a:r>
            <a:r>
              <a:rPr lang="ar-DZ" sz="4400" dirty="0" smtClean="0"/>
              <a:t>10 </a:t>
            </a:r>
            <a:r>
              <a:rPr lang="ar-DZ" sz="4400" dirty="0"/>
              <a:t>سبتمبر </a:t>
            </a:r>
            <a:r>
              <a:rPr lang="ar-DZ" sz="4400" dirty="0" smtClean="0"/>
              <a:t>2022 </a:t>
            </a:r>
            <a:r>
              <a:rPr lang="ar-DZ" sz="4400" dirty="0"/>
              <a:t>باستحداث حساب على أرضية </a:t>
            </a:r>
            <a:r>
              <a:rPr lang="fr-FR" sz="4400" dirty="0"/>
              <a:t>PROGRES </a:t>
            </a:r>
            <a:r>
              <a:rPr lang="ar-DZ" sz="4400" dirty="0"/>
              <a:t> تحت عنوان (الواجهة جزائري حاصل على بكالوريا أجنبية): </a:t>
            </a:r>
          </a:p>
          <a:p>
            <a:pPr marL="0" indent="0" algn="ctr">
              <a:buNone/>
            </a:pPr>
            <a:r>
              <a:rPr lang="fr-FR" sz="3300" b="1" dirty="0">
                <a:hlinkClick r:id="rId3">
                  <a:extLst>
                    <a:ext uri="{A12FA001-AC4F-418D-AE19-62706E023703}">
                      <ahyp:hlinkClr xmlns="" xmlns:ahyp="http://schemas.microsoft.com/office/drawing/2018/hyperlinkcolor" val="tx"/>
                    </a:ext>
                  </a:extLst>
                </a:hlinkClick>
              </a:rPr>
              <a:t>https://progres-mesrs.dz/webetragers</a:t>
            </a:r>
            <a:r>
              <a:rPr lang="fr-FR" sz="3300" b="1" dirty="0"/>
              <a:t> </a:t>
            </a:r>
            <a:endParaRPr lang="ar-DZ" sz="3300" b="1" dirty="0"/>
          </a:p>
          <a:p>
            <a:pPr marL="0" indent="0" algn="ctr" rtl="1">
              <a:buNone/>
            </a:pPr>
            <a:endParaRPr lang="x-none" sz="4800" b="1" dirty="0"/>
          </a:p>
        </p:txBody>
      </p:sp>
    </p:spTree>
    <p:extLst>
      <p:ext uri="{BB962C8B-B14F-4D97-AF65-F5344CB8AC3E}">
        <p14:creationId xmlns="" xmlns:p14="http://schemas.microsoft.com/office/powerpoint/2010/main" val="3949677489"/>
      </p:ext>
    </p:extLst>
  </p:cSld>
  <p:clrMapOvr>
    <a:masterClrMapping/>
  </p:clrMapOvr>
  <p:transition advClick="0" advTm="3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D56CAAA6-501D-42C0-96F1-8FF1A37A89F1}"/>
              </a:ext>
            </a:extLst>
          </p:cNvPr>
          <p:cNvSpPr>
            <a:spLocks noGrp="1"/>
          </p:cNvSpPr>
          <p:nvPr>
            <p:ph idx="1"/>
          </p:nvPr>
        </p:nvSpPr>
        <p:spPr>
          <a:xfrm>
            <a:off x="685800" y="516835"/>
            <a:ext cx="10820400" cy="6202017"/>
          </a:xfrm>
          <a:solidFill>
            <a:srgbClr val="EB41D3"/>
          </a:solidFill>
        </p:spPr>
        <p:txBody>
          <a:bodyPr>
            <a:normAutofit fontScale="85000" lnSpcReduction="20000"/>
          </a:bodyPr>
          <a:lstStyle/>
          <a:p>
            <a:pPr algn="ctr" rtl="1"/>
            <a:r>
              <a:rPr lang="ar-DZ" sz="4400" dirty="0"/>
              <a:t>يقوم المترشح بإيداع ملفه بعد مسحه ضوئيا، يعبر من خلاله على ستة  (06) اختيارات باحترام الشروط البيداغوجية المشار إليها </a:t>
            </a:r>
            <a:r>
              <a:rPr lang="ar-DZ" sz="4400" dirty="0" smtClean="0"/>
              <a:t>في المنشور الوزاري، </a:t>
            </a:r>
            <a:r>
              <a:rPr lang="ar-DZ" sz="4400" dirty="0"/>
              <a:t>وكذا المعدلات الدنيا للالتحاق التي يمكن الاطلاع عليها عبر موقعي الانترنت المخصصين لوزارة التعليم العالي والبحث العلمي. </a:t>
            </a:r>
          </a:p>
          <a:p>
            <a:pPr algn="ctr" rtl="1"/>
            <a:r>
              <a:rPr lang="ar-DZ" sz="4400" dirty="0"/>
              <a:t>يجب أن تتضمن الستة (06) اختيارات المعبر عنها اختيارين (02) في الليسانس ذات التسجيل المحلي أو الجهوي، وجوبا. </a:t>
            </a:r>
          </a:p>
          <a:p>
            <a:pPr algn="ctr" rtl="1"/>
            <a:r>
              <a:rPr lang="ar-DZ" sz="4400" dirty="0"/>
              <a:t> بعد أن يتم التوجيه عبر الخط ، يتقدم المترشح للمؤسسة التي وجه إليها وبحوزته رقم ملفه المحصل عليه بعد تسجيله في منصة </a:t>
            </a:r>
            <a:r>
              <a:rPr lang="fr-FR" sz="4400" dirty="0"/>
              <a:t>PROGRES ، </a:t>
            </a:r>
            <a:r>
              <a:rPr lang="ar-DZ" sz="4400" dirty="0"/>
              <a:t>هذا الرقم يبدأ بـ </a:t>
            </a:r>
            <a:r>
              <a:rPr lang="fr-FR" sz="4400" dirty="0"/>
              <a:t>9DZA</a:t>
            </a:r>
            <a:r>
              <a:rPr lang="ar-DZ" sz="4400" dirty="0"/>
              <a:t> </a:t>
            </a:r>
            <a:r>
              <a:rPr lang="fr-FR" sz="4400" dirty="0"/>
              <a:t> </a:t>
            </a:r>
            <a:r>
              <a:rPr lang="ar-DZ" sz="4400" dirty="0"/>
              <a:t>متبوعا برقم تسلسلي  </a:t>
            </a:r>
            <a:r>
              <a:rPr lang="fr-FR" sz="4400" dirty="0"/>
              <a:t>9DZAXXXX</a:t>
            </a:r>
            <a:r>
              <a:rPr lang="ar-DZ" sz="4400" dirty="0"/>
              <a:t> </a:t>
            </a:r>
          </a:p>
          <a:p>
            <a:pPr algn="ctr" rtl="1"/>
            <a:r>
              <a:rPr lang="ar-DZ" sz="4400" dirty="0"/>
              <a:t>والوثائق التالية: شهادة البكالوريا الأصلية، شهادة المعادلة، </a:t>
            </a:r>
            <a:r>
              <a:rPr lang="ar-DZ" sz="4400" dirty="0" err="1" smtClean="0"/>
              <a:t>صورتان </a:t>
            </a:r>
            <a:r>
              <a:rPr lang="ar-DZ" sz="4400" dirty="0"/>
              <a:t>(02) </a:t>
            </a:r>
            <a:r>
              <a:rPr lang="ar-DZ" sz="4400" dirty="0" smtClean="0"/>
              <a:t>شمسيتان</a:t>
            </a:r>
            <a:r>
              <a:rPr lang="ar-DZ" sz="4400" dirty="0"/>
              <a:t>، حقوق </a:t>
            </a:r>
            <a:r>
              <a:rPr lang="ar-DZ" sz="4400" dirty="0" smtClean="0"/>
              <a:t>التسجيل، شهادة التوجيه التي تم طبعها عبر الموقع.</a:t>
            </a:r>
            <a:endParaRPr lang="x-none" sz="4800" b="1" dirty="0"/>
          </a:p>
        </p:txBody>
      </p:sp>
    </p:spTree>
    <p:extLst>
      <p:ext uri="{BB962C8B-B14F-4D97-AF65-F5344CB8AC3E}">
        <p14:creationId xmlns="" xmlns:p14="http://schemas.microsoft.com/office/powerpoint/2010/main" val="168549342"/>
      </p:ext>
    </p:extLst>
  </p:cSld>
  <p:clrMapOvr>
    <a:masterClrMapping/>
  </p:clrMapOvr>
  <p:transition advClick="0" advTm="3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D56CAAA6-501D-42C0-96F1-8FF1A37A89F1}"/>
              </a:ext>
            </a:extLst>
          </p:cNvPr>
          <p:cNvSpPr>
            <a:spLocks noGrp="1"/>
          </p:cNvSpPr>
          <p:nvPr>
            <p:ph idx="1"/>
          </p:nvPr>
        </p:nvSpPr>
        <p:spPr>
          <a:xfrm>
            <a:off x="698862" y="1823121"/>
            <a:ext cx="10820400" cy="3297519"/>
          </a:xfrm>
          <a:solidFill>
            <a:srgbClr val="92D050"/>
          </a:solidFill>
        </p:spPr>
        <p:txBody>
          <a:bodyPr>
            <a:normAutofit/>
          </a:bodyPr>
          <a:lstStyle/>
          <a:p>
            <a:pPr algn="ctr" rtl="1">
              <a:buNone/>
            </a:pPr>
            <a:r>
              <a:rPr lang="ar-DZ" sz="4800" dirty="0" smtClean="0"/>
              <a:t>تسجيل </a:t>
            </a:r>
            <a:r>
              <a:rPr lang="ar-DZ" sz="4800" dirty="0" err="1" smtClean="0"/>
              <a:t>المترشحين</a:t>
            </a:r>
            <a:r>
              <a:rPr lang="ar-DZ" sz="4800" dirty="0" smtClean="0"/>
              <a:t> الدوليين المستفيدين من منح الحكومة الجزائرية أو أبناء الدبلوماسيين المعتمدين بالجزائر والحائزين على </a:t>
            </a:r>
            <a:r>
              <a:rPr lang="ar-DZ" sz="4800" dirty="0" err="1" smtClean="0"/>
              <a:t>بكالوريا</a:t>
            </a:r>
            <a:r>
              <a:rPr lang="ar-DZ" sz="4800" dirty="0" smtClean="0"/>
              <a:t> أجنبية </a:t>
            </a:r>
            <a:r>
              <a:rPr lang="ar-DZ" sz="4800" dirty="0" err="1" smtClean="0"/>
              <a:t>والمترشحين</a:t>
            </a:r>
            <a:r>
              <a:rPr lang="ar-DZ" sz="4800" dirty="0" smtClean="0"/>
              <a:t> الدوليين الحاصلين على </a:t>
            </a:r>
            <a:r>
              <a:rPr lang="ar-DZ" sz="4800" dirty="0" err="1" smtClean="0"/>
              <a:t>بكالوريا</a:t>
            </a:r>
            <a:r>
              <a:rPr lang="ar-DZ" sz="4800" dirty="0" smtClean="0"/>
              <a:t> جزائرية </a:t>
            </a:r>
            <a:endParaRPr lang="x-none" sz="4800" b="1" dirty="0"/>
          </a:p>
        </p:txBody>
      </p:sp>
    </p:spTree>
    <p:extLst>
      <p:ext uri="{BB962C8B-B14F-4D97-AF65-F5344CB8AC3E}">
        <p14:creationId xmlns="" xmlns:p14="http://schemas.microsoft.com/office/powerpoint/2010/main" val="168549342"/>
      </p:ext>
    </p:extLst>
  </p:cSld>
  <p:clrMapOvr>
    <a:masterClrMapping/>
  </p:clrMapOvr>
  <p:transition advClick="0" advTm="3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D56CAAA6-501D-42C0-96F1-8FF1A37A89F1}"/>
              </a:ext>
            </a:extLst>
          </p:cNvPr>
          <p:cNvSpPr>
            <a:spLocks noGrp="1"/>
          </p:cNvSpPr>
          <p:nvPr>
            <p:ph idx="1"/>
          </p:nvPr>
        </p:nvSpPr>
        <p:spPr>
          <a:xfrm>
            <a:off x="855618" y="806111"/>
            <a:ext cx="10820400" cy="5155095"/>
          </a:xfrm>
          <a:solidFill>
            <a:srgbClr val="EB41D3"/>
          </a:solidFill>
        </p:spPr>
        <p:txBody>
          <a:bodyPr>
            <a:normAutofit lnSpcReduction="10000"/>
          </a:bodyPr>
          <a:lstStyle/>
          <a:p>
            <a:pPr algn="just" rtl="1"/>
            <a:r>
              <a:rPr lang="ar-DZ" sz="4400" dirty="0"/>
              <a:t>يجب على المترشحين الدوليين المستفيدين من منح الحكومة الجزائرية أو أبناء الدبلوماسيين المعتمدين بالجزائر، والحائزين على بكالوريا أجنبية والمترشحين الدوليين الحاصلين على بكالوريا جزائرية الذين يرغبون في الترشح  للتسجيل الجامعي في الجزائر إيداع طلبات تسجيلهم، وجوبا، عبر القنوات الدبلوماسية.</a:t>
            </a:r>
          </a:p>
          <a:p>
            <a:pPr algn="just" rtl="1"/>
            <a:r>
              <a:rPr lang="ar-DZ" sz="4400" dirty="0"/>
              <a:t> يمر ملف ترشحهم عبر </a:t>
            </a:r>
            <a:r>
              <a:rPr lang="ar-DZ" sz="4400" dirty="0" smtClean="0"/>
              <a:t>ثلاث </a:t>
            </a:r>
            <a:r>
              <a:rPr lang="ar-DZ" sz="4400" dirty="0"/>
              <a:t>محطات أساسية من خلال أرضية </a:t>
            </a:r>
            <a:r>
              <a:rPr lang="fr-FR" sz="4400" dirty="0"/>
              <a:t>PROGRES</a:t>
            </a:r>
            <a:endParaRPr lang="x-none" sz="4800" b="1" dirty="0"/>
          </a:p>
        </p:txBody>
      </p:sp>
    </p:spTree>
    <p:extLst>
      <p:ext uri="{BB962C8B-B14F-4D97-AF65-F5344CB8AC3E}">
        <p14:creationId xmlns="" xmlns:p14="http://schemas.microsoft.com/office/powerpoint/2010/main" val="3729614490"/>
      </p:ext>
    </p:extLst>
  </p:cSld>
  <p:clrMapOvr>
    <a:masterClrMapping/>
  </p:clrMapOvr>
  <p:transition advClick="0" advTm="3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5FFAA9A-C616-4833-B23E-018A77356597}"/>
              </a:ext>
            </a:extLst>
          </p:cNvPr>
          <p:cNvSpPr>
            <a:spLocks noGrp="1"/>
          </p:cNvSpPr>
          <p:nvPr>
            <p:ph type="title"/>
          </p:nvPr>
        </p:nvSpPr>
        <p:spPr>
          <a:xfrm>
            <a:off x="943555" y="431073"/>
            <a:ext cx="10538791" cy="892251"/>
          </a:xfrm>
          <a:solidFill>
            <a:schemeClr val="accent5">
              <a:lumMod val="60000"/>
              <a:lumOff val="40000"/>
            </a:schemeClr>
          </a:solidFill>
        </p:spPr>
        <p:txBody>
          <a:bodyPr>
            <a:noAutofit/>
          </a:bodyPr>
          <a:lstStyle/>
          <a:p>
            <a:pPr algn="ctr" rtl="1"/>
            <a:r>
              <a:rPr lang="ar-DZ" sz="4000" b="1" dirty="0"/>
              <a:t>المعادلة (بالنسبة للحاصلين على بكالوريا أجنبية) </a:t>
            </a:r>
            <a:r>
              <a:rPr lang="ar-SA" sz="8000" b="1" dirty="0">
                <a:effectLst/>
                <a:latin typeface="Calibri" panose="020F0502020204030204" pitchFamily="34" charset="0"/>
                <a:ea typeface="Calibri" panose="020F0502020204030204" pitchFamily="34" charset="0"/>
                <a:cs typeface="Arial" panose="020B0604020202020204" pitchFamily="34" charset="0"/>
              </a:rPr>
              <a:t> </a:t>
            </a:r>
            <a:endParaRPr lang="x-none" sz="28700" b="1" dirty="0">
              <a:solidFill>
                <a:srgbClr val="92D050"/>
              </a:solidFill>
            </a:endParaRPr>
          </a:p>
        </p:txBody>
      </p:sp>
      <p:sp>
        <p:nvSpPr>
          <p:cNvPr id="3" name="Espace réservé du contenu 2">
            <a:extLst>
              <a:ext uri="{FF2B5EF4-FFF2-40B4-BE49-F238E27FC236}">
                <a16:creationId xmlns="" xmlns:a16="http://schemas.microsoft.com/office/drawing/2014/main" id="{D56CAAA6-501D-42C0-96F1-8FF1A37A89F1}"/>
              </a:ext>
            </a:extLst>
          </p:cNvPr>
          <p:cNvSpPr>
            <a:spLocks noGrp="1"/>
          </p:cNvSpPr>
          <p:nvPr>
            <p:ph idx="1"/>
          </p:nvPr>
        </p:nvSpPr>
        <p:spPr>
          <a:xfrm>
            <a:off x="685800" y="1563757"/>
            <a:ext cx="10820400" cy="5155095"/>
          </a:xfrm>
          <a:solidFill>
            <a:srgbClr val="EB41D3"/>
          </a:solidFill>
        </p:spPr>
        <p:txBody>
          <a:bodyPr>
            <a:normAutofit/>
          </a:bodyPr>
          <a:lstStyle/>
          <a:p>
            <a:pPr algn="just" rtl="1"/>
            <a:r>
              <a:rPr lang="ar-DZ" sz="4400" dirty="0"/>
              <a:t>بعد المسح الضوئي لملف المترشح، تقوم التمثيليات الدبلوماسية بإيداع الملف عبر أرضية (الواجهة طلبة دوليين</a:t>
            </a:r>
            <a:r>
              <a:rPr lang="ar-DZ" sz="4400" dirty="0" smtClean="0"/>
              <a:t>) </a:t>
            </a:r>
            <a:r>
              <a:rPr lang="ar-DZ" sz="4400" dirty="0" err="1" smtClean="0"/>
              <a:t>التالية:</a:t>
            </a:r>
            <a:endParaRPr lang="ar-DZ" sz="4400" dirty="0"/>
          </a:p>
          <a:p>
            <a:pPr marL="0" indent="0" algn="ctr">
              <a:buNone/>
            </a:pPr>
            <a:r>
              <a:rPr lang="fr-FR" sz="3600" b="1" u="sng" dirty="0"/>
              <a:t>https//:progres.mesrs.dz/</a:t>
            </a:r>
            <a:r>
              <a:rPr lang="fr-FR" sz="3600" b="1" u="sng" dirty="0" err="1"/>
              <a:t>webetrangers</a:t>
            </a:r>
            <a:r>
              <a:rPr lang="fr-FR" sz="3600" b="1" u="sng" dirty="0"/>
              <a:t> </a:t>
            </a:r>
            <a:endParaRPr lang="ar-DZ" sz="3600" b="1" u="sng" dirty="0"/>
          </a:p>
          <a:p>
            <a:pPr algn="just" rtl="1"/>
            <a:r>
              <a:rPr lang="fr-FR" sz="4400" dirty="0"/>
              <a:t> </a:t>
            </a:r>
            <a:r>
              <a:rPr lang="ar-DZ" sz="4400" dirty="0"/>
              <a:t>بالنسبة للبكالوريا الأجنبية، تمنح شهادة معادلة في حالة التقييم الإيجابي للملف.</a:t>
            </a:r>
            <a:endParaRPr lang="x-none" sz="4800" b="1" dirty="0"/>
          </a:p>
        </p:txBody>
      </p:sp>
    </p:spTree>
    <p:extLst>
      <p:ext uri="{BB962C8B-B14F-4D97-AF65-F5344CB8AC3E}">
        <p14:creationId xmlns="" xmlns:p14="http://schemas.microsoft.com/office/powerpoint/2010/main" val="2704487084"/>
      </p:ext>
    </p:extLst>
  </p:cSld>
  <p:clrMapOvr>
    <a:masterClrMapping/>
  </p:clrMapOvr>
  <p:transition advClick="0" advTm="3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5FFAA9A-C616-4833-B23E-018A77356597}"/>
              </a:ext>
            </a:extLst>
          </p:cNvPr>
          <p:cNvSpPr>
            <a:spLocks noGrp="1"/>
          </p:cNvSpPr>
          <p:nvPr>
            <p:ph type="title"/>
          </p:nvPr>
        </p:nvSpPr>
        <p:spPr>
          <a:xfrm>
            <a:off x="878241" y="431074"/>
            <a:ext cx="10538791" cy="826937"/>
          </a:xfrm>
          <a:solidFill>
            <a:schemeClr val="accent5">
              <a:lumMod val="60000"/>
              <a:lumOff val="40000"/>
            </a:schemeClr>
          </a:solidFill>
        </p:spPr>
        <p:txBody>
          <a:bodyPr>
            <a:noAutofit/>
          </a:bodyPr>
          <a:lstStyle/>
          <a:p>
            <a:pPr algn="ctr" rtl="1"/>
            <a:r>
              <a:rPr lang="ar-DZ" sz="6000" b="1" dirty="0"/>
              <a:t>التوجيه</a:t>
            </a:r>
            <a:endParaRPr lang="x-none" sz="59500" b="1" dirty="0">
              <a:solidFill>
                <a:srgbClr val="92D050"/>
              </a:solidFill>
            </a:endParaRPr>
          </a:p>
        </p:txBody>
      </p:sp>
      <p:sp>
        <p:nvSpPr>
          <p:cNvPr id="3" name="Espace réservé du contenu 2">
            <a:extLst>
              <a:ext uri="{FF2B5EF4-FFF2-40B4-BE49-F238E27FC236}">
                <a16:creationId xmlns="" xmlns:a16="http://schemas.microsoft.com/office/drawing/2014/main" id="{D56CAAA6-501D-42C0-96F1-8FF1A37A89F1}"/>
              </a:ext>
            </a:extLst>
          </p:cNvPr>
          <p:cNvSpPr>
            <a:spLocks noGrp="1"/>
          </p:cNvSpPr>
          <p:nvPr>
            <p:ph idx="1"/>
          </p:nvPr>
        </p:nvSpPr>
        <p:spPr>
          <a:xfrm>
            <a:off x="685800" y="1563757"/>
            <a:ext cx="10820400" cy="5155095"/>
          </a:xfrm>
          <a:solidFill>
            <a:srgbClr val="EB41D3"/>
          </a:solidFill>
        </p:spPr>
        <p:txBody>
          <a:bodyPr>
            <a:normAutofit fontScale="70000" lnSpcReduction="20000"/>
          </a:bodyPr>
          <a:lstStyle/>
          <a:p>
            <a:pPr algn="just" rtl="1"/>
            <a:r>
              <a:rPr lang="ar-DZ" sz="4400" dirty="0"/>
              <a:t>يعبر المترشح عن ستة (06) اختيارات، على إثرها يتم توجيهه حسب الشروط البيداغوجية لسنة حصوله على شهادة البكالوريا وفي ظل احترام الحصص المخصصة لكل تخصص التي تمنحها الدولة الجزائرية لكل بلد.</a:t>
            </a:r>
          </a:p>
          <a:p>
            <a:pPr algn="just" rtl="1"/>
            <a:r>
              <a:rPr lang="ar-DZ" sz="4400" dirty="0"/>
              <a:t> في حالة عدم تلبية أي اختيار من الاختيارات الستة (06)، يتم توجيه المترشح آليا نحو تكوين بمراعاة نتائجه المحصل عليها في البكالوريا وشروط الالتحاق.</a:t>
            </a:r>
          </a:p>
          <a:p>
            <a:pPr algn="just" rtl="1"/>
            <a:r>
              <a:rPr lang="ar-DZ" sz="4400" dirty="0"/>
              <a:t>وبغية التأكد من المستوى المطلوب في اللغات الأجنبية من أجل التسجيل </a:t>
            </a:r>
            <a:r>
              <a:rPr lang="ar-DZ" sz="4400" dirty="0" smtClean="0"/>
              <a:t>في شعب </a:t>
            </a:r>
            <a:r>
              <a:rPr lang="ar-DZ" sz="4400" dirty="0"/>
              <a:t>العلوم الطبية وعلوم البيطرة، يتم </a:t>
            </a:r>
            <a:r>
              <a:rPr lang="ar-DZ" sz="4400" dirty="0" smtClean="0"/>
              <a:t>تنظيم اختبار </a:t>
            </a:r>
            <a:r>
              <a:rPr lang="ar-DZ" sz="4400" dirty="0"/>
              <a:t>في اللغة الأجنبية من طرف المؤسسة المستقبلة. في حالة الإخفاق في الاختبار، يقترح على المترشح توجيها آخر. </a:t>
            </a:r>
          </a:p>
          <a:p>
            <a:pPr algn="just" rtl="1"/>
            <a:r>
              <a:rPr lang="ar-DZ" sz="4400" dirty="0"/>
              <a:t>يعفى المترشحين الناطقين باللغة البرتغالية أو الانجليزية من المعدلات الدنيا للالتحاق بالتكوينات في اللغات الأجنبية (الفرنسية ،الايطالية، التركية، الألمانية، والإسبانية) لأنهم معنيون بدروس مكثفة في اللغات أثناء سنتهم الأولى بالجزائر. </a:t>
            </a:r>
            <a:endParaRPr lang="x-none" sz="4800" b="1" dirty="0"/>
          </a:p>
        </p:txBody>
      </p:sp>
    </p:spTree>
    <p:extLst>
      <p:ext uri="{BB962C8B-B14F-4D97-AF65-F5344CB8AC3E}">
        <p14:creationId xmlns="" xmlns:p14="http://schemas.microsoft.com/office/powerpoint/2010/main" val="4157918441"/>
      </p:ext>
    </p:extLst>
  </p:cSld>
  <p:clrMapOvr>
    <a:masterClrMapping/>
  </p:clrMapOvr>
  <p:transition advClick="0" advTm="3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5FFAA9A-C616-4833-B23E-018A77356597}"/>
              </a:ext>
            </a:extLst>
          </p:cNvPr>
          <p:cNvSpPr>
            <a:spLocks noGrp="1"/>
          </p:cNvSpPr>
          <p:nvPr>
            <p:ph type="title"/>
          </p:nvPr>
        </p:nvSpPr>
        <p:spPr>
          <a:xfrm>
            <a:off x="1113372" y="391885"/>
            <a:ext cx="10538791" cy="813874"/>
          </a:xfrm>
          <a:solidFill>
            <a:schemeClr val="accent5">
              <a:lumMod val="60000"/>
              <a:lumOff val="40000"/>
            </a:schemeClr>
          </a:solidFill>
        </p:spPr>
        <p:txBody>
          <a:bodyPr>
            <a:noAutofit/>
          </a:bodyPr>
          <a:lstStyle/>
          <a:p>
            <a:pPr algn="ctr" rtl="1"/>
            <a:r>
              <a:rPr lang="ar-DZ" sz="6000" b="1" dirty="0"/>
              <a:t>التسجيل</a:t>
            </a:r>
            <a:endParaRPr lang="x-none" sz="59500" b="1" dirty="0">
              <a:solidFill>
                <a:srgbClr val="92D050"/>
              </a:solidFill>
            </a:endParaRPr>
          </a:p>
        </p:txBody>
      </p:sp>
      <p:sp>
        <p:nvSpPr>
          <p:cNvPr id="3" name="Espace réservé du contenu 2">
            <a:extLst>
              <a:ext uri="{FF2B5EF4-FFF2-40B4-BE49-F238E27FC236}">
                <a16:creationId xmlns="" xmlns:a16="http://schemas.microsoft.com/office/drawing/2014/main" id="{D56CAAA6-501D-42C0-96F1-8FF1A37A89F1}"/>
              </a:ext>
            </a:extLst>
          </p:cNvPr>
          <p:cNvSpPr>
            <a:spLocks noGrp="1"/>
          </p:cNvSpPr>
          <p:nvPr>
            <p:ph idx="1"/>
          </p:nvPr>
        </p:nvSpPr>
        <p:spPr>
          <a:xfrm>
            <a:off x="685800" y="1563757"/>
            <a:ext cx="10820400" cy="5155095"/>
          </a:xfrm>
          <a:solidFill>
            <a:srgbClr val="EB41D3"/>
          </a:solidFill>
        </p:spPr>
        <p:txBody>
          <a:bodyPr>
            <a:normAutofit fontScale="70000" lnSpcReduction="20000"/>
          </a:bodyPr>
          <a:lstStyle/>
          <a:p>
            <a:pPr algn="just" rtl="1"/>
            <a:r>
              <a:rPr lang="ar-DZ" sz="4400" dirty="0"/>
              <a:t>بعد عملية التوجيه، يتم إعلام التمثيليات الدبلوماسية للبلدان المستفيدة من المنحة الجزائرية بقبول الترشيحات. </a:t>
            </a:r>
          </a:p>
          <a:p>
            <a:pPr algn="just" rtl="1"/>
            <a:r>
              <a:rPr lang="ar-DZ" sz="4400" dirty="0"/>
              <a:t>يجب على المترشحين الدوليين المقبولين التقدم لمؤسسات توجيههم، مصحوبين بملفاتهم، لإتمام إجراءات تسجيلهم. </a:t>
            </a:r>
          </a:p>
          <a:p>
            <a:pPr algn="just" rtl="1"/>
            <a:r>
              <a:rPr lang="ar-DZ" sz="4400" dirty="0"/>
              <a:t>يتضمن الملف الوثائق التالية:</a:t>
            </a:r>
          </a:p>
          <a:p>
            <a:pPr marL="0" indent="0" algn="just" rtl="1">
              <a:buNone/>
            </a:pPr>
            <a:r>
              <a:rPr lang="ar-DZ" sz="4400" dirty="0"/>
              <a:t> النسخة الأصلية لشهادة البكالوريا، النسخة الأصلية لكشف النقاط، شهادة المعادلة للحائزين على شهادة بكالوريا أجنبية، النسخة الأصلية للملف الطبّي، شهادة الميلاد، شهادة الجنسية، </a:t>
            </a:r>
            <a:r>
              <a:rPr lang="ar-DZ" sz="4400" dirty="0" err="1" smtClean="0"/>
              <a:t>صورتان </a:t>
            </a:r>
            <a:r>
              <a:rPr lang="ar-DZ" sz="4400" dirty="0"/>
              <a:t>(02) </a:t>
            </a:r>
            <a:r>
              <a:rPr lang="ar-DZ" sz="4400" dirty="0" smtClean="0"/>
              <a:t>شمسيتان</a:t>
            </a:r>
            <a:r>
              <a:rPr lang="ar-DZ" sz="4400" dirty="0"/>
              <a:t>، حقوق التسجيل، الترجمة الرسمية لكل وثيقة حررت بلغة غير اللغة العربية أو الفرنسية أو الإنجليزية. </a:t>
            </a:r>
          </a:p>
          <a:p>
            <a:pPr algn="just" rtl="1"/>
            <a:r>
              <a:rPr lang="ar-DZ" sz="4400" dirty="0"/>
              <a:t>يمنح لكل طالب دولي في المؤسسة التي وجه إليها رخصة تسجيل ورخصة إيواء.</a:t>
            </a:r>
            <a:endParaRPr lang="x-none" sz="4800" b="1" dirty="0"/>
          </a:p>
        </p:txBody>
      </p:sp>
    </p:spTree>
    <p:extLst>
      <p:ext uri="{BB962C8B-B14F-4D97-AF65-F5344CB8AC3E}">
        <p14:creationId xmlns="" xmlns:p14="http://schemas.microsoft.com/office/powerpoint/2010/main" val="3995365837"/>
      </p:ext>
    </p:extLst>
  </p:cSld>
  <p:clrMapOvr>
    <a:masterClrMapping/>
  </p:clrMapOvr>
  <p:transition advClick="0" advTm="3000"/>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149</TotalTime>
  <Words>607</Words>
  <Application>Microsoft Office PowerPoint</Application>
  <PresentationFormat>Personnalisé</PresentationFormat>
  <Paragraphs>31</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Débit</vt:lpstr>
      <vt:lpstr>الجمهورية الجزائرية الديمقراطية الشعبية وزارة التعليم العالي والبحث العلمي جامعة البليدة 2 لونيسي علي </vt:lpstr>
      <vt:lpstr>Diapositive 2</vt:lpstr>
      <vt:lpstr>Diapositive 3</vt:lpstr>
      <vt:lpstr>Diapositive 4</vt:lpstr>
      <vt:lpstr>Diapositive 5</vt:lpstr>
      <vt:lpstr>Diapositive 6</vt:lpstr>
      <vt:lpstr>المعادلة (بالنسبة للحاصلين على بكالوريا أجنبية)  </vt:lpstr>
      <vt:lpstr>التوجيه</vt:lpstr>
      <vt:lpstr>التسجيل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وزارة التعليم العالي والبحث العلمي جامعة البليدة 2 لونيسي علي</dc:title>
  <dc:creator>PC Doyen</dc:creator>
  <cp:lastModifiedBy>2011</cp:lastModifiedBy>
  <cp:revision>19</cp:revision>
  <dcterms:created xsi:type="dcterms:W3CDTF">2021-07-26T07:08:27Z</dcterms:created>
  <dcterms:modified xsi:type="dcterms:W3CDTF">2022-07-16T12:21:29Z</dcterms:modified>
</cp:coreProperties>
</file>