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1D3"/>
    <a:srgbClr val="E76F39"/>
    <a:srgbClr val="FCE2F8"/>
    <a:srgbClr val="F36A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98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285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675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56950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2440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894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366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1971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9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90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47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493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159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460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400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335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543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6631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8"/>
            <a:ext cx="9448800" cy="3151423"/>
          </a:xfrm>
        </p:spPr>
        <p:txBody>
          <a:bodyPr>
            <a:noAutofit/>
          </a:bodyPr>
          <a:lstStyle/>
          <a:p>
            <a:pPr algn="r" rtl="1"/>
            <a:r>
              <a:rPr lang="ar-DZ" sz="48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sz="4800" dirty="0">
                <a:solidFill>
                  <a:schemeClr val="tx1"/>
                </a:solidFill>
              </a:rPr>
            </a:br>
            <a:endParaRPr lang="x-none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451" y="3759380"/>
            <a:ext cx="10475843" cy="2621541"/>
          </a:xfrm>
          <a:solidFill>
            <a:srgbClr val="FF0000"/>
          </a:solidFill>
        </p:spPr>
        <p:txBody>
          <a:bodyPr>
            <a:normAutofit fontScale="85000" lnSpcReduction="10000"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الجزائريون </a:t>
            </a:r>
            <a:r>
              <a:rPr lang="ar-DZ" sz="6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الحاصلون</a:t>
            </a:r>
            <a:r>
              <a:rPr lang="ar-DZ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DZ" sz="6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شهادة البكالوريا</a:t>
            </a: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sz="64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قبل سنة </a:t>
            </a:r>
            <a:r>
              <a:rPr lang="ar-DZ" sz="6400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endParaRPr lang="x-none" sz="6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="" xmlns:a16="http://schemas.microsoft.com/office/drawing/2014/main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697329"/>
            <a:ext cx="12239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67238601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366" y="1480078"/>
            <a:ext cx="10820400" cy="4293704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 algn="just" rtl="1"/>
            <a:r>
              <a:rPr lang="ar-DZ" sz="4400" dirty="0">
                <a:solidFill>
                  <a:schemeClr val="bg1"/>
                </a:solidFill>
              </a:rPr>
              <a:t>يمكن الجزائريون الحاصلين على شهادة </a:t>
            </a:r>
            <a:r>
              <a:rPr lang="ar-DZ" sz="4400" dirty="0" err="1" smtClean="0">
                <a:solidFill>
                  <a:schemeClr val="bg1"/>
                </a:solidFill>
              </a:rPr>
              <a:t>البكالوريا</a:t>
            </a:r>
            <a:r>
              <a:rPr lang="ar-DZ" sz="4400" dirty="0" smtClean="0">
                <a:solidFill>
                  <a:schemeClr val="bg1"/>
                </a:solidFill>
              </a:rPr>
              <a:t> وطنية أو أجنبية </a:t>
            </a:r>
            <a:r>
              <a:rPr lang="ar-DZ" sz="4400" dirty="0">
                <a:solidFill>
                  <a:schemeClr val="bg1"/>
                </a:solidFill>
              </a:rPr>
              <a:t>قبل دورة </a:t>
            </a:r>
            <a:r>
              <a:rPr lang="ar-DZ" sz="4400" dirty="0" err="1" smtClean="0">
                <a:solidFill>
                  <a:schemeClr val="bg1"/>
                </a:solidFill>
              </a:rPr>
              <a:t>2022 </a:t>
            </a:r>
            <a:r>
              <a:rPr lang="ar-DZ" sz="4400" dirty="0">
                <a:solidFill>
                  <a:schemeClr val="bg1"/>
                </a:solidFill>
              </a:rPr>
              <a:t>، والذين لم يقوموا بأي تسجيل جامعي منذ حصولهم عليها، بإيداع طلب </a:t>
            </a:r>
            <a:r>
              <a:rPr lang="ar-DZ" sz="4400" dirty="0" smtClean="0">
                <a:solidFill>
                  <a:schemeClr val="bg1"/>
                </a:solidFill>
              </a:rPr>
              <a:t>تسجيل</a:t>
            </a:r>
          </a:p>
          <a:p>
            <a:pPr algn="ctr" rtl="1">
              <a:buNone/>
            </a:pPr>
            <a:r>
              <a:rPr lang="ar-DZ" sz="5200" b="1" u="sng" dirty="0" smtClean="0">
                <a:solidFill>
                  <a:schemeClr val="bg1"/>
                </a:solidFill>
              </a:rPr>
              <a:t> </a:t>
            </a:r>
            <a:r>
              <a:rPr lang="ar-DZ" sz="5200" b="1" u="sng" dirty="0">
                <a:solidFill>
                  <a:schemeClr val="bg1"/>
                </a:solidFill>
              </a:rPr>
              <a:t>ابتداء من </a:t>
            </a:r>
            <a:r>
              <a:rPr lang="ar-DZ" sz="5200" b="1" u="sng" dirty="0" smtClean="0">
                <a:solidFill>
                  <a:schemeClr val="bg1"/>
                </a:solidFill>
              </a:rPr>
              <a:t>8 </a:t>
            </a:r>
            <a:r>
              <a:rPr lang="ar-DZ" sz="5200" b="1" u="sng" dirty="0">
                <a:solidFill>
                  <a:schemeClr val="bg1"/>
                </a:solidFill>
              </a:rPr>
              <a:t>سبتمبر </a:t>
            </a:r>
            <a:r>
              <a:rPr lang="ar-DZ" sz="5200" b="1" u="sng" dirty="0" smtClean="0">
                <a:solidFill>
                  <a:schemeClr val="bg1"/>
                </a:solidFill>
              </a:rPr>
              <a:t>2022</a:t>
            </a:r>
            <a:r>
              <a:rPr lang="ar-DZ" sz="5200" b="1" dirty="0" smtClean="0">
                <a:solidFill>
                  <a:schemeClr val="bg1"/>
                </a:solidFill>
              </a:rPr>
              <a:t> </a:t>
            </a:r>
          </a:p>
          <a:p>
            <a:pPr algn="just" rtl="1">
              <a:buNone/>
            </a:pPr>
            <a:r>
              <a:rPr lang="ar-DZ" sz="4400" dirty="0" smtClean="0">
                <a:solidFill>
                  <a:schemeClr val="bg1"/>
                </a:solidFill>
              </a:rPr>
              <a:t>على </a:t>
            </a:r>
            <a:r>
              <a:rPr lang="ar-DZ" sz="4400" dirty="0">
                <a:solidFill>
                  <a:schemeClr val="bg1"/>
                </a:solidFill>
              </a:rPr>
              <a:t>مستوى إحدى المؤسسات الجامعية التابعة  لدوائرهم الجغرافية، طبقا للشروط البيداغوجية والمعدلات الدنيا للالتحاق بالشعبة أو ميدان التكوين لسنة حصولهم </a:t>
            </a:r>
            <a:r>
              <a:rPr lang="ar-DZ" sz="4400" dirty="0" smtClean="0">
                <a:solidFill>
                  <a:schemeClr val="bg1"/>
                </a:solidFill>
              </a:rPr>
              <a:t>على شهادة </a:t>
            </a:r>
            <a:r>
              <a:rPr lang="ar-DZ" sz="4400" dirty="0">
                <a:solidFill>
                  <a:schemeClr val="bg1"/>
                </a:solidFill>
              </a:rPr>
              <a:t>البكالوريا ، وفي حدود المقاعد البيداغوجية المتوفرة.</a:t>
            </a:r>
          </a:p>
          <a:p>
            <a:pPr algn="just" rtl="1"/>
            <a:r>
              <a:rPr lang="ar-DZ" sz="4400" dirty="0">
                <a:solidFill>
                  <a:schemeClr val="bg1"/>
                </a:solidFill>
              </a:rPr>
              <a:t>يتم التكفل، حصريا، بهذه الطلبات من طرف المؤسسة المعنية.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9677489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5704"/>
            <a:ext cx="10820400" cy="515509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 rtl="1"/>
            <a:r>
              <a:rPr lang="ar-DZ" sz="4400" dirty="0">
                <a:solidFill>
                  <a:schemeClr val="bg1"/>
                </a:solidFill>
              </a:rPr>
              <a:t>يمكن لحاملي شهادة بكالوريا أجنبية المحصل عليها قبل دورة </a:t>
            </a:r>
            <a:r>
              <a:rPr lang="ar-DZ" sz="4400" dirty="0" err="1" smtClean="0">
                <a:solidFill>
                  <a:schemeClr val="bg1"/>
                </a:solidFill>
              </a:rPr>
              <a:t>2022 </a:t>
            </a:r>
            <a:r>
              <a:rPr lang="ar-DZ" sz="4400" dirty="0">
                <a:solidFill>
                  <a:schemeClr val="bg1"/>
                </a:solidFill>
              </a:rPr>
              <a:t>،  والذين لم يقوموا بأي تسجيل جامعي منذ حصولهم عليها، ولم يشاركوا في اختبار الالتحاق للسنوات السابقة، إيداع طلب تسجيل بعنوان السنة الجامعية       </a:t>
            </a:r>
            <a:r>
              <a:rPr lang="ar-DZ" sz="4400" dirty="0" smtClean="0">
                <a:solidFill>
                  <a:schemeClr val="bg1"/>
                </a:solidFill>
              </a:rPr>
              <a:t>2022-2023 </a:t>
            </a:r>
            <a:r>
              <a:rPr lang="ar-DZ" sz="4400" dirty="0">
                <a:solidFill>
                  <a:schemeClr val="bg1"/>
                </a:solidFill>
              </a:rPr>
              <a:t>في إحدى مؤسسات التعليم العالي </a:t>
            </a:r>
            <a:r>
              <a:rPr lang="ar-DZ" sz="4400" dirty="0" smtClean="0">
                <a:solidFill>
                  <a:schemeClr val="bg1"/>
                </a:solidFill>
              </a:rPr>
              <a:t>وفق الإجراء </a:t>
            </a:r>
            <a:r>
              <a:rPr lang="ar-DZ" sz="4400" dirty="0">
                <a:solidFill>
                  <a:schemeClr val="bg1"/>
                </a:solidFill>
              </a:rPr>
              <a:t>المنصوص عليها في </a:t>
            </a:r>
            <a:r>
              <a:rPr lang="ar-DZ" sz="4400" dirty="0" smtClean="0">
                <a:solidFill>
                  <a:schemeClr val="bg1"/>
                </a:solidFill>
              </a:rPr>
              <a:t>المنشور </a:t>
            </a:r>
            <a:r>
              <a:rPr lang="ar-DZ" sz="4400" dirty="0" err="1" smtClean="0">
                <a:solidFill>
                  <a:schemeClr val="bg1"/>
                </a:solidFill>
              </a:rPr>
              <a:t>الوزاري،</a:t>
            </a:r>
            <a:endParaRPr lang="ar-DZ" sz="4400" dirty="0" smtClean="0">
              <a:solidFill>
                <a:schemeClr val="bg1"/>
              </a:solidFill>
            </a:endParaRPr>
          </a:p>
          <a:p>
            <a:pPr algn="ctr" rtl="1">
              <a:buNone/>
            </a:pPr>
            <a:r>
              <a:rPr lang="ar-DZ" sz="4400" dirty="0" smtClean="0">
                <a:solidFill>
                  <a:schemeClr val="bg1"/>
                </a:solidFill>
              </a:rPr>
              <a:t> </a:t>
            </a:r>
            <a:r>
              <a:rPr lang="ar-DZ" sz="4800" b="1" u="sng" dirty="0">
                <a:solidFill>
                  <a:schemeClr val="bg1"/>
                </a:solidFill>
              </a:rPr>
              <a:t>ابتداء </a:t>
            </a:r>
            <a:r>
              <a:rPr lang="ar-DZ" sz="4800" b="1" u="sng" dirty="0" smtClean="0">
                <a:solidFill>
                  <a:schemeClr val="bg1"/>
                </a:solidFill>
              </a:rPr>
              <a:t>من 08 </a:t>
            </a:r>
            <a:r>
              <a:rPr lang="ar-DZ" sz="4800" b="1" u="sng" dirty="0">
                <a:solidFill>
                  <a:schemeClr val="bg1"/>
                </a:solidFill>
              </a:rPr>
              <a:t>سبتمبر </a:t>
            </a:r>
            <a:r>
              <a:rPr lang="ar-DZ" sz="4800" b="1" u="sng" dirty="0" smtClean="0">
                <a:solidFill>
                  <a:schemeClr val="bg1"/>
                </a:solidFill>
              </a:rPr>
              <a:t>2022</a:t>
            </a:r>
            <a:endParaRPr lang="x-none" sz="4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89306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5704"/>
            <a:ext cx="10820400" cy="515509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1"/>
            <a:endParaRPr lang="ar-DZ" sz="4400" dirty="0">
              <a:solidFill>
                <a:schemeClr val="bg1"/>
              </a:solidFill>
            </a:endParaRPr>
          </a:p>
          <a:p>
            <a:pPr algn="ctr" rtl="1"/>
            <a:r>
              <a:rPr lang="ar-DZ" sz="4400" dirty="0">
                <a:solidFill>
                  <a:schemeClr val="bg1"/>
                </a:solidFill>
              </a:rPr>
              <a:t>حدد آخر أجل للتسجيل في المؤسسات الجامعية             </a:t>
            </a:r>
          </a:p>
          <a:p>
            <a:pPr algn="ctr" rtl="1"/>
            <a:endParaRPr lang="ar-DZ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DZ" sz="4400" b="1" dirty="0">
                <a:solidFill>
                  <a:srgbClr val="C00000"/>
                </a:solidFill>
              </a:rPr>
              <a:t>يوم </a:t>
            </a:r>
            <a:r>
              <a:rPr lang="ar-DZ" sz="4400" b="1" dirty="0" smtClean="0">
                <a:solidFill>
                  <a:srgbClr val="C00000"/>
                </a:solidFill>
              </a:rPr>
              <a:t>15 </a:t>
            </a:r>
            <a:r>
              <a:rPr lang="ar-DZ" sz="4400" b="1" dirty="0">
                <a:solidFill>
                  <a:srgbClr val="C00000"/>
                </a:solidFill>
              </a:rPr>
              <a:t>سبتمبر </a:t>
            </a:r>
            <a:r>
              <a:rPr lang="ar-DZ" sz="4400" b="1" dirty="0" smtClean="0">
                <a:solidFill>
                  <a:srgbClr val="C00000"/>
                </a:solidFill>
              </a:rPr>
              <a:t>2022</a:t>
            </a:r>
          </a:p>
          <a:p>
            <a:pPr marL="0" indent="0" algn="ctr" rtl="1">
              <a:buNone/>
            </a:pPr>
            <a:endParaRPr lang="ar-DZ" sz="4400" b="1" dirty="0" smtClean="0">
              <a:solidFill>
                <a:srgbClr val="C00000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chemeClr val="bg1"/>
                </a:solidFill>
              </a:rPr>
              <a:t>ملاحظة: لا يستفيد </a:t>
            </a:r>
            <a:r>
              <a:rPr lang="ar-DZ" sz="3200" b="1" dirty="0" err="1" smtClean="0">
                <a:solidFill>
                  <a:schemeClr val="bg1"/>
                </a:solidFill>
              </a:rPr>
              <a:t>حاملوا</a:t>
            </a:r>
            <a:r>
              <a:rPr lang="ar-DZ" sz="3200" b="1" dirty="0" smtClean="0">
                <a:solidFill>
                  <a:schemeClr val="bg1"/>
                </a:solidFill>
              </a:rPr>
              <a:t> أكثر من شهادة </a:t>
            </a:r>
            <a:r>
              <a:rPr lang="ar-DZ" sz="3200" b="1" dirty="0" err="1" smtClean="0">
                <a:solidFill>
                  <a:schemeClr val="bg1"/>
                </a:solidFill>
              </a:rPr>
              <a:t>بكالوريا</a:t>
            </a:r>
            <a:r>
              <a:rPr lang="ar-DZ" sz="3200" b="1" dirty="0" smtClean="0">
                <a:solidFill>
                  <a:schemeClr val="bg1"/>
                </a:solidFill>
              </a:rPr>
              <a:t> سوى من تسجيل واحد فقط.</a:t>
            </a:r>
            <a:endParaRPr lang="ar-DZ" sz="32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ar-DZ" sz="4400" b="1" dirty="0">
              <a:solidFill>
                <a:srgbClr val="C00000"/>
              </a:solidFill>
            </a:endParaRPr>
          </a:p>
          <a:p>
            <a:pPr marL="0" indent="0" algn="ctr" rtl="1">
              <a:buNone/>
            </a:pPr>
            <a:endParaRPr lang="x-none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929087"/>
      </p:ext>
    </p:extLst>
  </p:cSld>
  <p:clrMapOvr>
    <a:masterClrMapping/>
  </p:clrMapOvr>
  <p:transition advClick="0" advTm="3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169</Words>
  <Application>Microsoft Office PowerPoint</Application>
  <PresentationFormat>Personnalisé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Ion</vt:lpstr>
      <vt:lpstr>الجمهورية الجزائرية الديمقراطية الشعبية وزارة التعليم العالي والبحث العلمي جامعة البليدة 2 لونيسي علي 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2011</cp:lastModifiedBy>
  <cp:revision>18</cp:revision>
  <dcterms:created xsi:type="dcterms:W3CDTF">2021-07-26T07:08:27Z</dcterms:created>
  <dcterms:modified xsi:type="dcterms:W3CDTF">2022-07-16T12:22:07Z</dcterms:modified>
</cp:coreProperties>
</file>