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1D3"/>
    <a:srgbClr val="E76F39"/>
    <a:srgbClr val="FCE2F8"/>
    <a:srgbClr val="F36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6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5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15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6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33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5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2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1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1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5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7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6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6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7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tion.esi.dz/" TargetMode="External"/><Relationship Id="rId2" Type="http://schemas.openxmlformats.org/officeDocument/2006/relationships/hyperlink" Target="http://www.mesrs.d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ac2021,mesrs.d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fr-DZ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1" y="3759380"/>
            <a:ext cx="10475843" cy="2621541"/>
          </a:xfrm>
        </p:spPr>
        <p:txBody>
          <a:bodyPr>
            <a:norm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6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شروط عامة</a:t>
            </a:r>
            <a:endParaRPr lang="fr-DZ" sz="6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6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للتسجيل الأولي والتوجيه والتسجيل</a:t>
            </a:r>
            <a:endParaRPr lang="fr-DZ" sz="6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:a16="http://schemas.microsoft.com/office/drawing/2014/main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697329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23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814069"/>
            <a:ext cx="10538791" cy="1293027"/>
          </a:xfrm>
        </p:spPr>
        <p:txBody>
          <a:bodyPr>
            <a:noAutofit/>
          </a:bodyPr>
          <a:lstStyle/>
          <a:p>
            <a:pPr algn="ctr" rtl="1"/>
            <a:r>
              <a:rPr lang="ar-S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معايير التوجيه للتعليم والتكوين العاليين </a:t>
            </a:r>
            <a:endParaRPr lang="fr-DZ" sz="166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07096"/>
            <a:ext cx="10820400" cy="429370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1-الشعبة والنتائج المحصلة في امتحان البكالوريا (المعدل الموزون المحسوب * أو المعدل العام المحصل عليه في البكالوريا، حسب ميدان أو شعبة التسجيل، والشروط الإضافية في بعض الحالات</a:t>
            </a:r>
            <a:r>
              <a:rPr lang="fr-D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2-الرغبات المعبر عنها من طرف حامل شهادة البكالوريا،</a:t>
            </a:r>
            <a:endParaRPr lang="fr-DZ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D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قدرات استيعاب مؤسسات التعليم والتكوين العاليين، </a:t>
            </a:r>
            <a:endParaRPr lang="fr-DZ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الدوائر الجغرافية</a:t>
            </a:r>
            <a:endParaRPr lang="fr-DZ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المعدل الموزون المحسوب: هو المعدل ما بين المعدل العام المحصل عليه في البكالوريا وعلامات المادة أو المواد "الأساسية " </a:t>
            </a:r>
            <a:endParaRPr lang="fr-DZ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endParaRPr lang="fr-DZ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38663-1F4A-4876-8E8D-D8F01EF1E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9783350" cy="1400530"/>
          </a:xfrm>
        </p:spPr>
        <p:txBody>
          <a:bodyPr/>
          <a:lstStyle/>
          <a:p>
            <a:pPr algn="ctr" rtl="1"/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المعدلات الموزونة المحسوبة حسب ميادين أو شعب التكوين بجامعة البليدة 2</a:t>
            </a:r>
            <a:endParaRPr lang="fr-DZ" sz="66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BDF9385-1CCE-43B7-89EA-A86B331A6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142701"/>
              </p:ext>
            </p:extLst>
          </p:nvPr>
        </p:nvGraphicFramePr>
        <p:xfrm>
          <a:off x="251791" y="2306638"/>
          <a:ext cx="1151613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713">
                  <a:extLst>
                    <a:ext uri="{9D8B030D-6E8A-4147-A177-3AD203B41FA5}">
                      <a16:colId xmlns:a16="http://schemas.microsoft.com/office/drawing/2014/main" val="159627634"/>
                    </a:ext>
                  </a:extLst>
                </a:gridCol>
                <a:gridCol w="5072952">
                  <a:extLst>
                    <a:ext uri="{9D8B030D-6E8A-4147-A177-3AD203B41FA5}">
                      <a16:colId xmlns:a16="http://schemas.microsoft.com/office/drawing/2014/main" val="4211456334"/>
                    </a:ext>
                  </a:extLst>
                </a:gridCol>
                <a:gridCol w="2604473">
                  <a:extLst>
                    <a:ext uri="{9D8B030D-6E8A-4147-A177-3AD203B41FA5}">
                      <a16:colId xmlns:a16="http://schemas.microsoft.com/office/drawing/2014/main" val="1371095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>
                          <a:solidFill>
                            <a:schemeClr val="bg1"/>
                          </a:solidFill>
                        </a:rPr>
                        <a:t>المعدلات الموزونة المحسوبة</a:t>
                      </a:r>
                      <a:endParaRPr lang="fr-DZ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>
                          <a:solidFill>
                            <a:schemeClr val="bg1"/>
                          </a:solidFill>
                        </a:rPr>
                        <a:t>شعب البكالوريا</a:t>
                      </a:r>
                      <a:endParaRPr lang="fr-DZ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dirty="0">
                          <a:solidFill>
                            <a:schemeClr val="bg1"/>
                          </a:solidFill>
                        </a:rPr>
                        <a:t>الميادين*أو الشعب</a:t>
                      </a:r>
                      <a:endParaRPr lang="fr-DZ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23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1800" b="1" dirty="0">
                          <a:solidFill>
                            <a:schemeClr val="bg1"/>
                          </a:solidFill>
                        </a:rPr>
                        <a:t>(معدل البكالوريا*2) +علامة الشعبة المطلوبة</a:t>
                      </a:r>
                    </a:p>
                    <a:p>
                      <a:pPr algn="ctr" rtl="1"/>
                      <a:r>
                        <a:rPr lang="ar-DZ" sz="18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D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لغات أجنبية</a:t>
                      </a:r>
                      <a:endParaRPr lang="f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ميدان آداب ولغات أجنبية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258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r-D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آداب وفلسفة</a:t>
                      </a:r>
                      <a:endParaRPr lang="f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r-D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9098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r-D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رياضيات ، تقني رياضي ، علوم تجريبية ، تسيير واقتصاد</a:t>
                      </a:r>
                      <a:endParaRPr lang="f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r-D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19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DZ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endParaRPr lang="ar-DZ" sz="1800" b="1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DZ" sz="1800" b="1" dirty="0">
                          <a:solidFill>
                            <a:schemeClr val="bg1"/>
                          </a:solidFill>
                        </a:rPr>
                        <a:t>المعدل العام المحصل عليه في امتحان البكالوريا</a:t>
                      </a:r>
                      <a:endParaRPr lang="fr-D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كل شعب البكالوريا</a:t>
                      </a:r>
                      <a:endParaRPr lang="f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ميادين:</a:t>
                      </a:r>
                    </a:p>
                    <a:p>
                      <a:pPr algn="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-علوم إنسانية واجتماعية</a:t>
                      </a:r>
                    </a:p>
                    <a:p>
                      <a:pPr algn="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-حقوق وغلوم سياسية</a:t>
                      </a:r>
                    </a:p>
                    <a:p>
                      <a:pPr algn="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-لغة وأدب عربي</a:t>
                      </a:r>
                    </a:p>
                    <a:p>
                      <a:pPr algn="r" rtl="1"/>
                      <a:r>
                        <a:rPr lang="ar-DZ" sz="2000" b="1" dirty="0">
                          <a:solidFill>
                            <a:schemeClr val="bg1"/>
                          </a:solidFill>
                        </a:rPr>
                        <a:t>-علوم اقتصادية ، تسيير وعلوم تجارية</a:t>
                      </a:r>
                      <a:endParaRPr lang="fr-D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236188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BB6FB18-13FA-48AB-A701-14EE4CB8F5E0}"/>
              </a:ext>
            </a:extLst>
          </p:cNvPr>
          <p:cNvCxnSpPr/>
          <p:nvPr/>
        </p:nvCxnSpPr>
        <p:spPr>
          <a:xfrm>
            <a:off x="530087" y="3008243"/>
            <a:ext cx="33660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04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57478"/>
            <a:ext cx="10538791" cy="1889374"/>
          </a:xfrm>
        </p:spPr>
        <p:txBody>
          <a:bodyPr>
            <a:noAutofit/>
          </a:bodyPr>
          <a:lstStyle/>
          <a:p>
            <a:pPr algn="ctr" rtl="1"/>
            <a:r>
              <a:rPr lang="ar-DZ" sz="5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رابط </a:t>
            </a:r>
            <a:r>
              <a:rPr lang="ar-DZ" sz="5400" b="1" dirty="0">
                <a:solidFill>
                  <a:schemeClr val="tx1"/>
                </a:solidFill>
              </a:rPr>
              <a:t>التسجيل الأولي والتوجيه والتسجيل النهائي </a:t>
            </a:r>
            <a:r>
              <a:rPr lang="ar-DZ" sz="5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لفائدة حاملي البكالوريا الجدد</a:t>
            </a:r>
            <a:r>
              <a:rPr lang="ar-S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DZ" sz="138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6852"/>
            <a:ext cx="10820400" cy="425394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DZ" sz="4000" dirty="0">
                <a:solidFill>
                  <a:schemeClr val="bg1"/>
                </a:solidFill>
              </a:rPr>
              <a:t>يتم التسجيل الأولي والتوجيه والتسجيل النهائي لحاملي شهادة البكالوريا الجدد على </a:t>
            </a:r>
            <a:r>
              <a:rPr lang="ar-DZ" sz="4000" b="1" u="sng" dirty="0">
                <a:solidFill>
                  <a:schemeClr val="bg1"/>
                </a:solidFill>
              </a:rPr>
              <a:t>الخط حصريا</a:t>
            </a:r>
            <a:r>
              <a:rPr lang="ar-DZ" sz="4000" dirty="0">
                <a:solidFill>
                  <a:schemeClr val="bg1"/>
                </a:solidFill>
              </a:rPr>
              <a:t>. </a:t>
            </a:r>
          </a:p>
          <a:p>
            <a:pPr marL="0" indent="0" algn="just" rtl="1">
              <a:buNone/>
            </a:pPr>
            <a:r>
              <a:rPr lang="ar-DZ" sz="4000" dirty="0">
                <a:solidFill>
                  <a:schemeClr val="bg1"/>
                </a:solidFill>
              </a:rPr>
              <a:t>وللقيام بهذه ّ العمليات تم تخصيص موقعين للإنترنت:</a:t>
            </a:r>
          </a:p>
          <a:p>
            <a:pPr marL="0" indent="0" algn="ctr">
              <a:buNone/>
            </a:pPr>
            <a:r>
              <a:rPr lang="fr-FR" sz="4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http://www.mesrs.dz</a:t>
            </a:r>
            <a:r>
              <a:rPr lang="fr-FR" sz="4400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44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http://www.orientation.esi.dz</a:t>
            </a:r>
            <a:r>
              <a:rPr lang="fr-FR" sz="4400" b="1" dirty="0">
                <a:solidFill>
                  <a:srgbClr val="0070C0"/>
                </a:solidFill>
              </a:rPr>
              <a:t> </a:t>
            </a:r>
            <a:endParaRPr lang="fr-DZ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1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FFAA9A-C616-4833-B23E-018A773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57478"/>
            <a:ext cx="10538791" cy="1187009"/>
          </a:xfrm>
        </p:spPr>
        <p:txBody>
          <a:bodyPr>
            <a:noAutofit/>
          </a:bodyPr>
          <a:lstStyle/>
          <a:p>
            <a:pPr algn="ctr" rtl="1"/>
            <a:r>
              <a:rPr lang="ar-DZ" sz="5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بوابة حامل شهادة البكالوريا 2021</a:t>
            </a:r>
            <a:endParaRPr lang="fr-DZ" sz="138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5704"/>
            <a:ext cx="10820400" cy="5155096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تحتوي بوابة حامل شهادة البكالوريا على المعلومات الآتية: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-دليل حامل شهادة البكالوريا الجديد، 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-مختلف مسارات التكوين المضمونة من طرف كل مؤسسة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-رابط نحو بوابة كل مؤسسة من مؤسسات التعليم العالي،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-العديد من المعلومات التكميلية ومنها المتعلقة بالخدمات الجامعية (المنحة الدراسية والنقل والإيواء والإطعام).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chemeClr val="bg1"/>
                </a:solidFill>
              </a:rPr>
              <a:t>-نسخة أندرويد من منشور ."</a:t>
            </a:r>
            <a:r>
              <a:rPr lang="fr-FR" sz="3600" dirty="0" err="1">
                <a:solidFill>
                  <a:schemeClr val="bg1"/>
                </a:solidFill>
              </a:rPr>
              <a:t>TawdjihCom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ar-DZ" sz="3600" dirty="0">
                <a:solidFill>
                  <a:schemeClr val="bg1"/>
                </a:solidFill>
              </a:rPr>
              <a:t>" (نسخة تفاعلية للمنشور الممكن تحميله والقابل للتثبيت على نظام أندرويد : هاتف ذكي، لوحة إلكترونية)</a:t>
            </a:r>
            <a:endParaRPr lang="fr-FR" sz="3600" dirty="0">
              <a:solidFill>
                <a:schemeClr val="bg1"/>
              </a:solidFill>
            </a:endParaRPr>
          </a:p>
          <a:p>
            <a:pPr algn="just" rtl="1">
              <a:buFont typeface="Wingdings" panose="05000000000000000000" pitchFamily="2" charset="2"/>
              <a:buChar char="v"/>
            </a:pPr>
            <a:endParaRPr lang="ar-DZ" sz="4000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r>
              <a:rPr lang="ar-DZ" sz="4000" b="1" u="sng" dirty="0">
                <a:solidFill>
                  <a:srgbClr val="7030A0"/>
                </a:solidFill>
              </a:rPr>
              <a:t>رابط بوابة حامل شهادة </a:t>
            </a:r>
            <a:r>
              <a:rPr lang="ar-DZ" sz="4000" b="1" u="sng">
                <a:solidFill>
                  <a:srgbClr val="7030A0"/>
                </a:solidFill>
              </a:rPr>
              <a:t>البكالوريا 2021:</a:t>
            </a:r>
            <a:endParaRPr lang="ar-DZ" sz="4000" b="1" u="sng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fr-FR" sz="4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http://bac2021.mesrs.dz</a:t>
            </a:r>
            <a:r>
              <a:rPr lang="fr-FR" sz="4400" b="1" dirty="0">
                <a:solidFill>
                  <a:srgbClr val="0070C0"/>
                </a:solidFill>
              </a:rPr>
              <a:t> </a:t>
            </a:r>
            <a:endParaRPr lang="fr-DZ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7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328</Words>
  <Application>Microsoft Office PowerPoint</Application>
  <PresentationFormat>Grand écran</PresentationFormat>
  <Paragraphs>43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</vt:lpstr>
      <vt:lpstr>الجمهورية الجزائرية الديمقراطية الشعبية وزارة التعليم العالي والبحث العلمي جامعة البليدة 2 لونيسي علي </vt:lpstr>
      <vt:lpstr>معايير التوجيه للتعليم والتكوين العاليين </vt:lpstr>
      <vt:lpstr>المعدلات الموزونة المحسوبة حسب ميادين أو شعب التكوين بجامعة البليدة 2</vt:lpstr>
      <vt:lpstr>رابط التسجيل الأولي والتوجيه والتسجيل النهائي لفائدة حاملي البكالوريا الجدد </vt:lpstr>
      <vt:lpstr>بوابة حامل شهادة البكالوريا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PC Doyen</cp:lastModifiedBy>
  <cp:revision>11</cp:revision>
  <dcterms:created xsi:type="dcterms:W3CDTF">2021-07-26T07:08:27Z</dcterms:created>
  <dcterms:modified xsi:type="dcterms:W3CDTF">2021-07-27T08:07:19Z</dcterms:modified>
</cp:coreProperties>
</file>