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6F39"/>
    <a:srgbClr val="EB41D3"/>
    <a:srgbClr val="FCE2F8"/>
    <a:srgbClr val="F36A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9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8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02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1926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815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157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8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59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8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5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0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73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8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18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81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5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9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7539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560F1D-464B-4115-8EC8-9BF157ACF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477078"/>
            <a:ext cx="9448800" cy="3151423"/>
          </a:xfrm>
        </p:spPr>
        <p:txBody>
          <a:bodyPr>
            <a:noAutofit/>
          </a:bodyPr>
          <a:lstStyle/>
          <a:p>
            <a:pPr algn="r" rtl="1"/>
            <a:r>
              <a:rPr lang="ar-DZ" sz="4800" dirty="0">
                <a:solidFill>
                  <a:schemeClr val="tx1"/>
                </a:solidFill>
              </a:rPr>
              <a:t>الجمهورية الجزائرية الديمقراطية الشعبية</a:t>
            </a:r>
            <a:br>
              <a:rPr lang="ar-DZ" sz="4800" dirty="0">
                <a:solidFill>
                  <a:schemeClr val="tx1"/>
                </a:solidFill>
              </a:rPr>
            </a:br>
            <a:r>
              <a:rPr lang="ar-DZ" sz="4800" dirty="0">
                <a:solidFill>
                  <a:schemeClr val="tx1"/>
                </a:solidFill>
              </a:rPr>
              <a:t>وزارة التعليم العالي والبحث العلمي</a:t>
            </a:r>
            <a:br>
              <a:rPr lang="ar-DZ" sz="4800" dirty="0">
                <a:solidFill>
                  <a:schemeClr val="tx1"/>
                </a:solidFill>
              </a:rPr>
            </a:br>
            <a:r>
              <a:rPr lang="ar-DZ" sz="4800" dirty="0">
                <a:solidFill>
                  <a:schemeClr val="tx1"/>
                </a:solidFill>
              </a:rPr>
              <a:t>جامعة البليدة 2 لونيسي علي</a:t>
            </a:r>
            <a:br>
              <a:rPr lang="ar-DZ" sz="4800" dirty="0">
                <a:solidFill>
                  <a:schemeClr val="tx1"/>
                </a:solidFill>
              </a:rPr>
            </a:br>
            <a:endParaRPr lang="fr-DZ" sz="4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8767AB7-D395-4142-8035-23B4F6489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451" y="3759381"/>
            <a:ext cx="10475843" cy="1448750"/>
          </a:xfrm>
        </p:spPr>
        <p:txBody>
          <a:bodyPr>
            <a:normAutofit fontScale="92500" lnSpcReduction="10000"/>
          </a:bodyPr>
          <a:lstStyle/>
          <a:p>
            <a:pPr algn="ctr" rtl="1"/>
            <a:r>
              <a:rPr lang="ar-DZ" sz="5400" b="1" dirty="0">
                <a:solidFill>
                  <a:srgbClr val="92D050"/>
                </a:solidFill>
              </a:rPr>
              <a:t>رزنامة التسجيلات الأولية والتسجيلات النهائية</a:t>
            </a:r>
          </a:p>
          <a:p>
            <a:pPr algn="ctr" rtl="1"/>
            <a:r>
              <a:rPr lang="ar-DZ" sz="5400" b="1" dirty="0">
                <a:solidFill>
                  <a:srgbClr val="92D050"/>
                </a:solidFill>
              </a:rPr>
              <a:t>لحاملي شهادة البكالوريا الجدد</a:t>
            </a:r>
            <a:endParaRPr lang="fr-DZ" sz="5400" b="1" dirty="0">
              <a:solidFill>
                <a:srgbClr val="92D050"/>
              </a:solidFill>
            </a:endParaRPr>
          </a:p>
        </p:txBody>
      </p:sp>
      <p:pic>
        <p:nvPicPr>
          <p:cNvPr id="4" name="Objet 24">
            <a:extLst>
              <a:ext uri="{FF2B5EF4-FFF2-40B4-BE49-F238E27FC236}">
                <a16:creationId xmlns:a16="http://schemas.microsoft.com/office/drawing/2014/main" id="{88E93CDC-14E4-478D-B386-0597D5FEF34C}"/>
              </a:ext>
            </a:extLst>
          </p:cNvPr>
          <p:cNvPicPr>
            <a:picLocks noRo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1697329"/>
            <a:ext cx="12239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238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722" y="390939"/>
            <a:ext cx="10538791" cy="2458278"/>
          </a:xfrm>
        </p:spPr>
        <p:txBody>
          <a:bodyPr>
            <a:normAutofit/>
          </a:bodyPr>
          <a:lstStyle/>
          <a:p>
            <a:pPr algn="ctr" rtl="1"/>
            <a:r>
              <a:rPr lang="ar-DZ" sz="6000" b="1" dirty="0"/>
              <a:t>العملية الثانية المخصصة للمترشحين الذين لم يحصلوا على أي اختيار من اختياراتهم</a:t>
            </a:r>
            <a:endParaRPr lang="fr-DZ" sz="6000" b="1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5ACAACCF-FA3E-4450-A23B-8DCB25D36C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868640"/>
              </p:ext>
            </p:extLst>
          </p:nvPr>
        </p:nvGraphicFramePr>
        <p:xfrm>
          <a:off x="685800" y="2548076"/>
          <a:ext cx="10820400" cy="38952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val="1246933693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2942113315"/>
                    </a:ext>
                  </a:extLst>
                </a:gridCol>
              </a:tblGrid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3200" dirty="0">
                          <a:solidFill>
                            <a:schemeClr val="bg1"/>
                          </a:solidFill>
                        </a:rPr>
                        <a:t>من 9 إلى 11 أوت 2021</a:t>
                      </a:r>
                      <a:endParaRPr lang="fr-DZ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4000" dirty="0">
                          <a:solidFill>
                            <a:schemeClr val="bg1"/>
                          </a:solidFill>
                        </a:rPr>
                        <a:t>انطلاق العملية</a:t>
                      </a:r>
                      <a:endParaRPr lang="fr-DZ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751749"/>
                  </a:ext>
                </a:extLst>
              </a:tr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3200" b="1" dirty="0"/>
                        <a:t>من 11 إلى 16 أوت 2021</a:t>
                      </a:r>
                      <a:endParaRPr lang="fr-DZ" sz="3200" b="1" dirty="0"/>
                    </a:p>
                  </a:txBody>
                  <a:tcPr>
                    <a:solidFill>
                      <a:srgbClr val="F36A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3200" b="1" dirty="0">
                          <a:solidFill>
                            <a:schemeClr val="bg1"/>
                          </a:solidFill>
                        </a:rPr>
                        <a:t>المعالجة</a:t>
                      </a:r>
                      <a:endParaRPr lang="fr-DZ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36A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397904"/>
                  </a:ext>
                </a:extLst>
              </a:tr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/>
                        <a:t>يوم 16 أوت 2021 مساء</a:t>
                      </a:r>
                      <a:endParaRPr lang="fr-DZ" sz="2800" b="1" dirty="0"/>
                    </a:p>
                  </a:txBody>
                  <a:tcPr>
                    <a:solidFill>
                      <a:srgbClr val="EB41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/>
                        <a:t>الإعلان عن النتائج</a:t>
                      </a:r>
                      <a:endParaRPr lang="fr-DZ" sz="2800" b="1" dirty="0"/>
                    </a:p>
                  </a:txBody>
                  <a:tcPr>
                    <a:solidFill>
                      <a:srgbClr val="EB41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663329"/>
                  </a:ext>
                </a:extLst>
              </a:tr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/>
                        <a:t>من 9 إلى 16 أوت 2021</a:t>
                      </a:r>
                      <a:endParaRPr lang="fr-DZ" sz="28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/>
                        <a:t>فتح البوابة المخصصة للإيواء</a:t>
                      </a:r>
                      <a:endParaRPr lang="fr-DZ" sz="28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007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642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الــمــــرحـــلـــــة 3</a:t>
            </a:r>
            <a:endParaRPr lang="fr-DZ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51844"/>
            <a:ext cx="10820400" cy="861391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من 4 إلى 9 سبتمبر 2021</a:t>
            </a:r>
            <a:endParaRPr lang="fr-DZ" sz="4800" b="1" dirty="0">
              <a:solidFill>
                <a:schemeClr val="bg1"/>
              </a:solidFill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D3FF3611-970F-41D1-B427-B5CE65C453FB}"/>
              </a:ext>
            </a:extLst>
          </p:cNvPr>
          <p:cNvSpPr txBox="1">
            <a:spLocks/>
          </p:cNvSpPr>
          <p:nvPr/>
        </p:nvSpPr>
        <p:spPr>
          <a:xfrm>
            <a:off x="685800" y="3127513"/>
            <a:ext cx="10820400" cy="86139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ar-DZ" sz="4800" b="1" dirty="0">
                <a:solidFill>
                  <a:schemeClr val="bg1"/>
                </a:solidFill>
              </a:rPr>
              <a:t>التسجيلات النهائية عبر الخط</a:t>
            </a:r>
            <a:endParaRPr lang="fr-DZ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041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الــمــــرحـــلـــــة 4</a:t>
            </a:r>
            <a:endParaRPr lang="fr-DZ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035" y="2869097"/>
            <a:ext cx="10820400" cy="1286367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معالجة الحالات الخاصة من طرف جامعة البليدة 2 بواسطة أرضية </a:t>
            </a:r>
            <a:r>
              <a:rPr lang="fr-FR" sz="4800" b="1" dirty="0">
                <a:solidFill>
                  <a:schemeClr val="bg1"/>
                </a:solidFill>
              </a:rPr>
              <a:t>PROGRES</a:t>
            </a:r>
            <a:endParaRPr lang="fr-DZ" sz="4800" b="1" dirty="0">
              <a:solidFill>
                <a:schemeClr val="bg1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26A3C65-0D52-4D97-9A1E-197505FF5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862" y="4582428"/>
            <a:ext cx="10821338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049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الــمــــرحـــلـــــة </a:t>
            </a:r>
            <a:r>
              <a:rPr lang="fr-FR" sz="8000" b="1" dirty="0"/>
              <a:t>5</a:t>
            </a:r>
            <a:endParaRPr lang="fr-DZ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521" y="3127513"/>
            <a:ext cx="10820400" cy="86139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إعادة فتح البوابة المخصصة للخدمات الجامعية</a:t>
            </a:r>
            <a:endParaRPr lang="fr-DZ" sz="4800" b="1" dirty="0">
              <a:solidFill>
                <a:schemeClr val="bg1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2F71BBD-5FB4-4592-BEC7-534193512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521" y="4702149"/>
            <a:ext cx="10821338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26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675460"/>
            <a:ext cx="10538791" cy="1753540"/>
          </a:xfrm>
        </p:spPr>
        <p:txBody>
          <a:bodyPr>
            <a:noAutofit/>
          </a:bodyPr>
          <a:lstStyle/>
          <a:p>
            <a:pPr algn="ctr" rtl="1"/>
            <a:r>
              <a:rPr lang="ar-DZ" sz="4800" b="1" dirty="0">
                <a:solidFill>
                  <a:srgbClr val="92D050"/>
                </a:solidFill>
              </a:rPr>
              <a:t>آخر أجل للتسجيلات النهائية لحاملي شهادة البكالوريا الجدد بعنوان السنة الجامعية 2021/2022</a:t>
            </a:r>
            <a:endParaRPr lang="fr-DZ" sz="4800" b="1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FF0000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يوم 19 سبتمبر 2021</a:t>
            </a:r>
            <a:endParaRPr lang="fr-DZ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327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EC66AD-6888-46AB-B27F-F5DF48BDC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68626"/>
            <a:ext cx="10820400" cy="5450059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ar-DZ" sz="6000" dirty="0"/>
          </a:p>
          <a:p>
            <a:pPr marL="0" indent="0" algn="ctr" rtl="1">
              <a:buNone/>
            </a:pPr>
            <a:r>
              <a:rPr lang="ar-DZ" sz="6000" dirty="0"/>
              <a:t>حددت رزنامة التسجيلات الأولية والتسجيلات النهائية لحاملي شهادة البكالوريا الجدد بعنوان السنة الجامعية 2021/2022 كما يلي:</a:t>
            </a:r>
            <a:endParaRPr lang="fr-DZ" sz="6000" dirty="0"/>
          </a:p>
        </p:txBody>
      </p:sp>
    </p:spTree>
    <p:extLst>
      <p:ext uri="{BB962C8B-B14F-4D97-AF65-F5344CB8AC3E}">
        <p14:creationId xmlns:p14="http://schemas.microsoft.com/office/powerpoint/2010/main" val="426832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5400" dirty="0"/>
              <a:t>أبواب مفتوحة على مستوى جامعة البليدة 2 </a:t>
            </a:r>
            <a:br>
              <a:rPr lang="ar-DZ" sz="5400" dirty="0"/>
            </a:br>
            <a:r>
              <a:rPr lang="ar-DZ" sz="5400" dirty="0"/>
              <a:t>وفق النمط الافتراضي</a:t>
            </a:r>
            <a:endParaRPr lang="fr-DZ" sz="5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من 24 إلى 26 جويلية 2021</a:t>
            </a:r>
            <a:endParaRPr lang="fr-DZ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79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الــمــــرحـــلـــــة 1</a:t>
            </a:r>
            <a:endParaRPr lang="fr-DZ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من 27 جويلية إلى 8 أوت 2021</a:t>
            </a:r>
            <a:endParaRPr lang="fr-DZ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909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التسجيلات الأولية عبر الخط</a:t>
            </a:r>
            <a:endParaRPr lang="fr-DZ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F36A2D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من 27  إلى 29 جويلية 2021</a:t>
            </a:r>
            <a:endParaRPr lang="fr-DZ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12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sz="8000" b="1" dirty="0"/>
              <a:t>تأكيد التسجيلات الأولية عبر الخط</a:t>
            </a:r>
            <a:endParaRPr lang="fr-DZ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F36A2D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من 30  إلى 31 جويلية 2021</a:t>
            </a:r>
            <a:endParaRPr lang="fr-DZ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731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معالجة الرغبات</a:t>
            </a:r>
            <a:endParaRPr lang="fr-DZ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F36A2D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من 1  إلى 8 أوت 2021</a:t>
            </a:r>
            <a:endParaRPr lang="fr-DZ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358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الإعلان عن نتائج التوجيه</a:t>
            </a:r>
            <a:endParaRPr lang="fr-DZ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F36A2D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  يوم 8 أوت 2021 مساء</a:t>
            </a:r>
            <a:endParaRPr lang="fr-DZ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74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الــمــــرحـــلـــــة 2</a:t>
            </a:r>
            <a:endParaRPr lang="fr-DZ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من 9 إلى 16 أوت 2021</a:t>
            </a:r>
            <a:endParaRPr lang="fr-DZ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843161"/>
      </p:ext>
    </p:extLst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Traînée de condensatio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Traînée de condensatio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35</TotalTime>
  <Words>210</Words>
  <Application>Microsoft Office PowerPoint</Application>
  <PresentationFormat>Grand écran</PresentationFormat>
  <Paragraphs>37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Traînée de condensation</vt:lpstr>
      <vt:lpstr>الجمهورية الجزائرية الديمقراطية الشعبية وزارة التعليم العالي والبحث العلمي جامعة البليدة 2 لونيسي علي </vt:lpstr>
      <vt:lpstr>Présentation PowerPoint</vt:lpstr>
      <vt:lpstr>أبواب مفتوحة على مستوى جامعة البليدة 2  وفق النمط الافتراضي</vt:lpstr>
      <vt:lpstr>الــمــــرحـــلـــــة 1</vt:lpstr>
      <vt:lpstr>التسجيلات الأولية عبر الخط</vt:lpstr>
      <vt:lpstr>تأكيد التسجيلات الأولية عبر الخط</vt:lpstr>
      <vt:lpstr>معالجة الرغبات</vt:lpstr>
      <vt:lpstr>الإعلان عن نتائج التوجيه</vt:lpstr>
      <vt:lpstr>الــمــــرحـــلـــــة 2</vt:lpstr>
      <vt:lpstr>العملية الثانية المخصصة للمترشحين الذين لم يحصلوا على أي اختيار من اختياراتهم</vt:lpstr>
      <vt:lpstr>الــمــــرحـــلـــــة 3</vt:lpstr>
      <vt:lpstr>الــمــــرحـــلـــــة 4</vt:lpstr>
      <vt:lpstr>الــمــــرحـــلـــــة 5</vt:lpstr>
      <vt:lpstr>آخر أجل للتسجيلات النهائية لحاملي شهادة البكالوريا الجدد بعنوان السنة الجامعية 2021/2022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الجزائرية الديمقراطية الشعبية وزارة التعليم العالي والبحث العلمي جامعة البليدة 2 لونيسي علي</dc:title>
  <dc:creator>PC Doyen</dc:creator>
  <cp:lastModifiedBy>PC Doyen</cp:lastModifiedBy>
  <cp:revision>8</cp:revision>
  <dcterms:created xsi:type="dcterms:W3CDTF">2021-07-26T07:08:27Z</dcterms:created>
  <dcterms:modified xsi:type="dcterms:W3CDTF">2021-07-26T07:44:21Z</dcterms:modified>
</cp:coreProperties>
</file>