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3" r:id="rId1"/>
  </p:sldMasterIdLst>
  <p:sldIdLst>
    <p:sldId id="256" r:id="rId2"/>
    <p:sldId id="272" r:id="rId3"/>
    <p:sldId id="273" r:id="rId4"/>
    <p:sldId id="274"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41D3"/>
    <a:srgbClr val="E76F39"/>
    <a:srgbClr val="FCE2F8"/>
    <a:srgbClr val="F36A2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559883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7/27/2021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872850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7/27/2021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216754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a:t>Cliquez pour modifier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7/27/2021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1569509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7/27/2021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7624403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87A34-81AB-432B-8DAE-1953F412C126}" type="datetimeFigureOut">
              <a:rPr lang="en-US" smtClean="0"/>
              <a:pPr/>
              <a:t>7/27/2021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4789491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87A34-81AB-432B-8DAE-1953F412C126}" type="datetimeFigureOut">
              <a:rPr lang="en-US" smtClean="0"/>
              <a:pPr/>
              <a:t>7/27/2021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5736625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9919719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7/27/2021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496899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3"/>
          <p:cNvSpPr>
            <a:spLocks noGrp="1"/>
          </p:cNvSpPr>
          <p:nvPr>
            <p:ph type="dt" sz="half" idx="10"/>
          </p:nvPr>
        </p:nvSpPr>
        <p:spPr/>
        <p:txBody>
          <a:bodyPr/>
          <a:lstStyle/>
          <a:p>
            <a:fld id="{48A87A34-81AB-432B-8DAE-1953F412C126}" type="datetimeFigureOut">
              <a:rPr lang="en-US" smtClean="0"/>
              <a:t>7/27/2021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69900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7/27/2021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814771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7/27/2021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044932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7/27/2021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001597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48A87A34-81AB-432B-8DAE-1953F412C126}" type="datetimeFigureOut">
              <a:rPr lang="en-US" smtClean="0"/>
              <a:t>7/27/2021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704606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8A87A34-81AB-432B-8DAE-1953F412C126}" type="datetimeFigureOut">
              <a:rPr lang="en-US" smtClean="0"/>
              <a:t>7/27/2021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004001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7" name="Date Placeholder 4"/>
          <p:cNvSpPr>
            <a:spLocks noGrp="1"/>
          </p:cNvSpPr>
          <p:nvPr>
            <p:ph type="dt" sz="half" idx="10"/>
          </p:nvPr>
        </p:nvSpPr>
        <p:spPr/>
        <p:txBody>
          <a:bodyPr/>
          <a:lstStyle/>
          <a:p>
            <a:fld id="{48A87A34-81AB-432B-8DAE-1953F412C126}" type="datetimeFigureOut">
              <a:rPr lang="en-US" smtClean="0"/>
              <a:t>7/27/2021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263359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t>7/27/2021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4035430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8A87A34-81AB-432B-8DAE-1953F412C126}" type="datetimeFigureOut">
              <a:rPr lang="en-US" smtClean="0"/>
              <a:pPr/>
              <a:t>7/27/2021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026631233"/>
      </p:ext>
    </p:extLst>
  </p:cSld>
  <p:clrMap bg1="dk1" tx1="lt1" bg2="dk2" tx2="lt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6" r:id="rId13"/>
    <p:sldLayoutId id="2147483767" r:id="rId14"/>
    <p:sldLayoutId id="2147483768" r:id="rId15"/>
    <p:sldLayoutId id="2147483769" r:id="rId16"/>
    <p:sldLayoutId id="2147483770"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560F1D-464B-4115-8EC8-9BF157ACF534}"/>
              </a:ext>
            </a:extLst>
          </p:cNvPr>
          <p:cNvSpPr>
            <a:spLocks noGrp="1"/>
          </p:cNvSpPr>
          <p:nvPr>
            <p:ph type="ctrTitle"/>
          </p:nvPr>
        </p:nvSpPr>
        <p:spPr>
          <a:xfrm>
            <a:off x="1371600" y="477078"/>
            <a:ext cx="9448800" cy="3151423"/>
          </a:xfrm>
        </p:spPr>
        <p:txBody>
          <a:bodyPr>
            <a:noAutofit/>
          </a:bodyPr>
          <a:lstStyle/>
          <a:p>
            <a:pPr algn="r" rtl="1"/>
            <a:r>
              <a:rPr lang="ar-DZ" sz="4800" dirty="0">
                <a:solidFill>
                  <a:schemeClr val="tx1"/>
                </a:solidFill>
              </a:rPr>
              <a:t>الجمهورية الجزائرية الديمقراطية الشعبية</a:t>
            </a:r>
            <a:br>
              <a:rPr lang="ar-DZ" sz="4800" dirty="0">
                <a:solidFill>
                  <a:schemeClr val="tx1"/>
                </a:solidFill>
              </a:rPr>
            </a:br>
            <a:r>
              <a:rPr lang="ar-DZ" sz="4800" dirty="0">
                <a:solidFill>
                  <a:schemeClr val="tx1"/>
                </a:solidFill>
              </a:rPr>
              <a:t>وزارة التعليم العالي والبحث العلمي</a:t>
            </a:r>
            <a:br>
              <a:rPr lang="ar-DZ" sz="4800" dirty="0">
                <a:solidFill>
                  <a:schemeClr val="tx1"/>
                </a:solidFill>
              </a:rPr>
            </a:br>
            <a:r>
              <a:rPr lang="ar-DZ" sz="4800" dirty="0">
                <a:solidFill>
                  <a:schemeClr val="tx1"/>
                </a:solidFill>
              </a:rPr>
              <a:t>جامعة البليدة 2 لونيسي علي</a:t>
            </a:r>
            <a:br>
              <a:rPr lang="ar-DZ" sz="4800" dirty="0">
                <a:solidFill>
                  <a:schemeClr val="tx1"/>
                </a:solidFill>
              </a:rPr>
            </a:br>
            <a:endParaRPr lang="fr-DZ" sz="4800" dirty="0"/>
          </a:p>
        </p:txBody>
      </p:sp>
      <p:sp>
        <p:nvSpPr>
          <p:cNvPr id="3" name="Sous-titre 2">
            <a:extLst>
              <a:ext uri="{FF2B5EF4-FFF2-40B4-BE49-F238E27FC236}">
                <a16:creationId xmlns:a16="http://schemas.microsoft.com/office/drawing/2014/main" id="{18767AB7-D395-4142-8035-23B4F648945A}"/>
              </a:ext>
            </a:extLst>
          </p:cNvPr>
          <p:cNvSpPr>
            <a:spLocks noGrp="1"/>
          </p:cNvSpPr>
          <p:nvPr>
            <p:ph type="subTitle" idx="1"/>
          </p:nvPr>
        </p:nvSpPr>
        <p:spPr>
          <a:xfrm>
            <a:off x="470451" y="3759380"/>
            <a:ext cx="10475843" cy="2621541"/>
          </a:xfrm>
        </p:spPr>
        <p:txBody>
          <a:bodyPr>
            <a:normAutofit fontScale="85000" lnSpcReduction="20000"/>
          </a:bodyPr>
          <a:lstStyle/>
          <a:p>
            <a:pPr algn="ctr" rtl="1">
              <a:lnSpc>
                <a:spcPct val="107000"/>
              </a:lnSpc>
              <a:spcAft>
                <a:spcPts val="800"/>
              </a:spcAft>
            </a:pPr>
            <a:r>
              <a:rPr lang="ar-DZ" sz="64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تسجيل الطلبة الجزائريين الحاصلين على شهادة البكالوريا</a:t>
            </a:r>
          </a:p>
          <a:p>
            <a:pPr algn="ctr" rtl="1">
              <a:lnSpc>
                <a:spcPct val="107000"/>
              </a:lnSpc>
              <a:spcAft>
                <a:spcPts val="800"/>
              </a:spcAft>
            </a:pPr>
            <a:r>
              <a:rPr lang="ar-DZ" sz="6400" b="1" dirty="0">
                <a:solidFill>
                  <a:srgbClr val="FFC000"/>
                </a:solidFill>
                <a:latin typeface="Calibri" panose="020F0502020204030204" pitchFamily="34" charset="0"/>
                <a:ea typeface="Calibri" panose="020F0502020204030204" pitchFamily="34" charset="0"/>
                <a:cs typeface="Arial" panose="020B0604020202020204" pitchFamily="34" charset="0"/>
              </a:rPr>
              <a:t>قبل سنة 2021</a:t>
            </a:r>
            <a:endParaRPr lang="fr-DZ" sz="6000" b="1" dirty="0">
              <a:solidFill>
                <a:srgbClr val="FFC000"/>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4" name="Objet 24">
            <a:extLst>
              <a:ext uri="{FF2B5EF4-FFF2-40B4-BE49-F238E27FC236}">
                <a16:creationId xmlns:a16="http://schemas.microsoft.com/office/drawing/2014/main" id="{88E93CDC-14E4-478D-B386-0597D5FEF34C}"/>
              </a:ext>
            </a:extLst>
          </p:cNvPr>
          <p:cNvPicPr>
            <a:picLocks noRo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20400" y="1697329"/>
            <a:ext cx="1223963" cy="115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7238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FFAA9A-C616-4833-B23E-018A77356597}"/>
              </a:ext>
            </a:extLst>
          </p:cNvPr>
          <p:cNvSpPr>
            <a:spLocks noGrp="1"/>
          </p:cNvSpPr>
          <p:nvPr>
            <p:ph type="title"/>
          </p:nvPr>
        </p:nvSpPr>
        <p:spPr>
          <a:xfrm>
            <a:off x="967409" y="814069"/>
            <a:ext cx="10538791" cy="1293027"/>
          </a:xfrm>
        </p:spPr>
        <p:txBody>
          <a:bodyPr>
            <a:noAutofit/>
          </a:bodyPr>
          <a:lstStyle/>
          <a:p>
            <a:pPr algn="ctr" rtl="1"/>
            <a:r>
              <a:rPr lang="ar-SA" sz="6000" b="1" dirty="0">
                <a:effectLst/>
                <a:latin typeface="Calibri" panose="020F0502020204030204" pitchFamily="34" charset="0"/>
                <a:ea typeface="Calibri" panose="020F0502020204030204" pitchFamily="34" charset="0"/>
                <a:cs typeface="Arial" panose="020B0604020202020204" pitchFamily="34" charset="0"/>
              </a:rPr>
              <a:t>معايير التوجيه للتعليم والتكوين العاليين </a:t>
            </a:r>
            <a:endParaRPr lang="fr-DZ" sz="16600" b="1" dirty="0">
              <a:solidFill>
                <a:srgbClr val="92D050"/>
              </a:solidFill>
            </a:endParaRPr>
          </a:p>
        </p:txBody>
      </p:sp>
      <p:sp>
        <p:nvSpPr>
          <p:cNvPr id="3" name="Espace réservé du contenu 2">
            <a:extLst>
              <a:ext uri="{FF2B5EF4-FFF2-40B4-BE49-F238E27FC236}">
                <a16:creationId xmlns:a16="http://schemas.microsoft.com/office/drawing/2014/main" id="{D56CAAA6-501D-42C0-96F1-8FF1A37A89F1}"/>
              </a:ext>
            </a:extLst>
          </p:cNvPr>
          <p:cNvSpPr>
            <a:spLocks noGrp="1"/>
          </p:cNvSpPr>
          <p:nvPr>
            <p:ph idx="1"/>
          </p:nvPr>
        </p:nvSpPr>
        <p:spPr>
          <a:xfrm>
            <a:off x="685800" y="2107096"/>
            <a:ext cx="10820400" cy="4293704"/>
          </a:xfrm>
          <a:solidFill>
            <a:srgbClr val="92D050"/>
          </a:solidFill>
        </p:spPr>
        <p:txBody>
          <a:bodyPr>
            <a:normAutofit fontScale="92500" lnSpcReduction="20000"/>
          </a:bodyPr>
          <a:lstStyle/>
          <a:p>
            <a:pPr algn="just" rtl="1"/>
            <a:r>
              <a:rPr lang="ar-DZ" sz="4400" dirty="0">
                <a:solidFill>
                  <a:schemeClr val="bg1"/>
                </a:solidFill>
              </a:rPr>
              <a:t>يمكن الجزائريون الحاصلين على شهادة البكالوريا قبل دورة 2021 ، والذين لم يقوموا بأي تسجيل جامعي منذ حصولهم عليها، بإيداع طلب تسجيل ابتداء من </a:t>
            </a:r>
            <a:r>
              <a:rPr lang="ar-DZ" sz="4400" b="1" dirty="0">
                <a:solidFill>
                  <a:srgbClr val="FF0000"/>
                </a:solidFill>
              </a:rPr>
              <a:t>09 سبتمبر 2021</a:t>
            </a:r>
            <a:r>
              <a:rPr lang="ar-DZ" sz="4400" dirty="0">
                <a:solidFill>
                  <a:schemeClr val="bg1"/>
                </a:solidFill>
              </a:rPr>
              <a:t> على مستوى إحدى المؤسسات الجامعية التابعة  لدوائرهم الجغرافية، طبقا للشروط البيداغوجية والمعدلات الدنيا للالتحاق بالشعبة أو ميدان التكوين لسنة حصولهم على البكالوريا ، وفي حدود المقاعد البيداغوجية المتوفرة.</a:t>
            </a:r>
          </a:p>
          <a:p>
            <a:pPr algn="just" rtl="1"/>
            <a:r>
              <a:rPr lang="ar-DZ" sz="4400" dirty="0">
                <a:solidFill>
                  <a:schemeClr val="bg1"/>
                </a:solidFill>
              </a:rPr>
              <a:t>يتم التكفل، حصريا، بهذه الطلبات من طرف المؤسسة المعنية.</a:t>
            </a:r>
            <a:endParaRPr lang="fr-DZ" sz="4800" b="1" dirty="0">
              <a:solidFill>
                <a:schemeClr val="bg1"/>
              </a:solidFill>
            </a:endParaRPr>
          </a:p>
        </p:txBody>
      </p:sp>
    </p:spTree>
    <p:extLst>
      <p:ext uri="{BB962C8B-B14F-4D97-AF65-F5344CB8AC3E}">
        <p14:creationId xmlns:p14="http://schemas.microsoft.com/office/powerpoint/2010/main" val="3949677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56CAAA6-501D-42C0-96F1-8FF1A37A89F1}"/>
              </a:ext>
            </a:extLst>
          </p:cNvPr>
          <p:cNvSpPr>
            <a:spLocks noGrp="1"/>
          </p:cNvSpPr>
          <p:nvPr>
            <p:ph idx="1"/>
          </p:nvPr>
        </p:nvSpPr>
        <p:spPr>
          <a:xfrm>
            <a:off x="685800" y="1245704"/>
            <a:ext cx="10820400" cy="5155096"/>
          </a:xfrm>
          <a:solidFill>
            <a:srgbClr val="92D050"/>
          </a:solidFill>
        </p:spPr>
        <p:txBody>
          <a:bodyPr>
            <a:normAutofit/>
          </a:bodyPr>
          <a:lstStyle/>
          <a:p>
            <a:pPr algn="just" rtl="1"/>
            <a:r>
              <a:rPr lang="ar-DZ" sz="4400" dirty="0">
                <a:solidFill>
                  <a:schemeClr val="bg1"/>
                </a:solidFill>
              </a:rPr>
              <a:t>يمكن لحاملي شهادة بكالوريا أجنبية المحصل عليها قبل دورة 2021 ،  والذين لم يقوموا بأي تسجيل جامعي منذ حصولهم عليها، ولم يشاركوا في اختبار الالتحاق للسنوات السابقة، إيداع طلب تسجيل بعنوان السنة الجامعية       2021– 2022 في إحدى مؤسسات التعليم العالي والشروط المنصوص عليها في المنشور رقم 01، ابتداء من          09 سبتمبر 2021.</a:t>
            </a:r>
            <a:endParaRPr lang="fr-DZ" sz="4800" b="1" dirty="0">
              <a:solidFill>
                <a:schemeClr val="bg1"/>
              </a:solidFill>
            </a:endParaRPr>
          </a:p>
        </p:txBody>
      </p:sp>
    </p:spTree>
    <p:extLst>
      <p:ext uri="{BB962C8B-B14F-4D97-AF65-F5344CB8AC3E}">
        <p14:creationId xmlns:p14="http://schemas.microsoft.com/office/powerpoint/2010/main" val="4158893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56CAAA6-501D-42C0-96F1-8FF1A37A89F1}"/>
              </a:ext>
            </a:extLst>
          </p:cNvPr>
          <p:cNvSpPr>
            <a:spLocks noGrp="1"/>
          </p:cNvSpPr>
          <p:nvPr>
            <p:ph idx="1"/>
          </p:nvPr>
        </p:nvSpPr>
        <p:spPr>
          <a:xfrm>
            <a:off x="685800" y="1245704"/>
            <a:ext cx="10820400" cy="5155096"/>
          </a:xfrm>
          <a:solidFill>
            <a:srgbClr val="92D050"/>
          </a:solidFill>
        </p:spPr>
        <p:txBody>
          <a:bodyPr>
            <a:normAutofit/>
          </a:bodyPr>
          <a:lstStyle/>
          <a:p>
            <a:pPr algn="ctr" rtl="1"/>
            <a:endParaRPr lang="ar-DZ" sz="4400" dirty="0">
              <a:solidFill>
                <a:schemeClr val="bg1"/>
              </a:solidFill>
            </a:endParaRPr>
          </a:p>
          <a:p>
            <a:pPr algn="ctr" rtl="1"/>
            <a:r>
              <a:rPr lang="ar-DZ" sz="4400" dirty="0">
                <a:solidFill>
                  <a:schemeClr val="bg1"/>
                </a:solidFill>
              </a:rPr>
              <a:t>حدد آخر أجل للتسجيل في المؤسسات الجامعية             </a:t>
            </a:r>
          </a:p>
          <a:p>
            <a:pPr algn="ctr" rtl="1"/>
            <a:endParaRPr lang="ar-DZ" sz="4400" b="1" dirty="0">
              <a:solidFill>
                <a:schemeClr val="bg1"/>
              </a:solidFill>
            </a:endParaRPr>
          </a:p>
          <a:p>
            <a:pPr marL="0" indent="0" algn="ctr" rtl="1">
              <a:buNone/>
            </a:pPr>
            <a:r>
              <a:rPr lang="ar-DZ" sz="4400" b="1" dirty="0">
                <a:solidFill>
                  <a:srgbClr val="C00000"/>
                </a:solidFill>
              </a:rPr>
              <a:t>يوم 19 سبتمبر 2021</a:t>
            </a:r>
          </a:p>
          <a:p>
            <a:pPr marL="0" indent="0" algn="ctr" rtl="1">
              <a:buNone/>
            </a:pPr>
            <a:endParaRPr lang="ar-DZ" sz="4400" b="1" dirty="0">
              <a:solidFill>
                <a:srgbClr val="C00000"/>
              </a:solidFill>
            </a:endParaRPr>
          </a:p>
          <a:p>
            <a:pPr marL="0" indent="0" algn="ctr" rtl="1">
              <a:buNone/>
            </a:pPr>
            <a:endParaRPr lang="fr-DZ" sz="4000" b="1" dirty="0">
              <a:solidFill>
                <a:srgbClr val="C00000"/>
              </a:solidFill>
            </a:endParaRPr>
          </a:p>
        </p:txBody>
      </p:sp>
    </p:spTree>
    <p:extLst>
      <p:ext uri="{BB962C8B-B14F-4D97-AF65-F5344CB8AC3E}">
        <p14:creationId xmlns:p14="http://schemas.microsoft.com/office/powerpoint/2010/main" val="40139290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102</TotalTime>
  <Words>170</Words>
  <Application>Microsoft Office PowerPoint</Application>
  <PresentationFormat>Grand écran</PresentationFormat>
  <Paragraphs>11</Paragraphs>
  <Slides>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4</vt:i4>
      </vt:variant>
    </vt:vector>
  </HeadingPairs>
  <TitlesOfParts>
    <vt:vector size="9" baseType="lpstr">
      <vt:lpstr>Arial</vt:lpstr>
      <vt:lpstr>Calibri</vt:lpstr>
      <vt:lpstr>Century Gothic</vt:lpstr>
      <vt:lpstr>Wingdings 3</vt:lpstr>
      <vt:lpstr>Ion</vt:lpstr>
      <vt:lpstr>الجمهورية الجزائرية الديمقراطية الشعبية وزارة التعليم العالي والبحث العلمي جامعة البليدة 2 لونيسي علي </vt:lpstr>
      <vt:lpstr>معايير التوجيه للتعليم والتكوين العاليين </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الجمهورية الجزائرية الديمقراطية الشعبية وزارة التعليم العالي والبحث العلمي جامعة البليدة 2 لونيسي علي</dc:title>
  <dc:creator>PC Doyen</dc:creator>
  <cp:lastModifiedBy>PC Doyen</cp:lastModifiedBy>
  <cp:revision>14</cp:revision>
  <dcterms:created xsi:type="dcterms:W3CDTF">2021-07-26T07:08:27Z</dcterms:created>
  <dcterms:modified xsi:type="dcterms:W3CDTF">2021-07-27T09:13:17Z</dcterms:modified>
</cp:coreProperties>
</file>