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1" r:id="rId1"/>
  </p:sldMasterIdLst>
  <p:sldIdLst>
    <p:sldId id="256" r:id="rId2"/>
    <p:sldId id="272" r:id="rId3"/>
    <p:sldId id="273" r:id="rId4"/>
    <p:sldId id="274" r:id="rId5"/>
    <p:sldId id="275" r:id="rId6"/>
    <p:sldId id="276" r:id="rId7"/>
    <p:sldId id="277" r:id="rId8"/>
    <p:sldId id="27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41D3"/>
    <a:srgbClr val="E76F39"/>
    <a:srgbClr val="FCE2F8"/>
    <a:srgbClr val="F36A2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17675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62643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3507038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108660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496661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924140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102036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986029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64496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90741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40240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03138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98871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021621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461485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47114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168324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xmlns="" val="2048642968"/>
      </p:ext>
    </p:extLst>
  </p:cSld>
  <p:clrMap bg1="dk1" tx1="lt1" bg2="dk2" tx2="lt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A560F1D-464B-4115-8EC8-9BF157ACF534}"/>
              </a:ext>
            </a:extLst>
          </p:cNvPr>
          <p:cNvSpPr>
            <a:spLocks noGrp="1"/>
          </p:cNvSpPr>
          <p:nvPr>
            <p:ph type="ctrTitle"/>
          </p:nvPr>
        </p:nvSpPr>
        <p:spPr>
          <a:xfrm>
            <a:off x="1371600" y="477078"/>
            <a:ext cx="9448800" cy="3151423"/>
          </a:xfrm>
        </p:spPr>
        <p:txBody>
          <a:bodyPr>
            <a:noAutofit/>
          </a:bodyPr>
          <a:lstStyle/>
          <a:p>
            <a:pPr algn="r" rtl="1"/>
            <a:r>
              <a:rPr lang="ar-DZ" sz="4800" dirty="0">
                <a:solidFill>
                  <a:schemeClr val="tx1"/>
                </a:solidFill>
              </a:rPr>
              <a:t>الجمهورية الجزائرية الديمقراطية الشعبية</a:t>
            </a:r>
            <a:br>
              <a:rPr lang="ar-DZ" sz="4800" dirty="0">
                <a:solidFill>
                  <a:schemeClr val="tx1"/>
                </a:solidFill>
              </a:rPr>
            </a:br>
            <a:r>
              <a:rPr lang="ar-DZ" sz="4800" dirty="0">
                <a:solidFill>
                  <a:schemeClr val="tx1"/>
                </a:solidFill>
              </a:rPr>
              <a:t>وزارة التعليم العالي والبحث العلمي</a:t>
            </a:r>
            <a:br>
              <a:rPr lang="ar-DZ" sz="4800" dirty="0">
                <a:solidFill>
                  <a:schemeClr val="tx1"/>
                </a:solidFill>
              </a:rPr>
            </a:br>
            <a:r>
              <a:rPr lang="ar-DZ" sz="4800" dirty="0">
                <a:solidFill>
                  <a:schemeClr val="tx1"/>
                </a:solidFill>
              </a:rPr>
              <a:t>جامعة البليدة 2 لونيسي علي</a:t>
            </a:r>
            <a:br>
              <a:rPr lang="ar-DZ" sz="4800" dirty="0">
                <a:solidFill>
                  <a:schemeClr val="tx1"/>
                </a:solidFill>
              </a:rPr>
            </a:br>
            <a:endParaRPr lang="x-none" sz="4800" dirty="0"/>
          </a:p>
        </p:txBody>
      </p:sp>
      <p:sp>
        <p:nvSpPr>
          <p:cNvPr id="3" name="Sous-titre 2">
            <a:extLst>
              <a:ext uri="{FF2B5EF4-FFF2-40B4-BE49-F238E27FC236}">
                <a16:creationId xmlns:a16="http://schemas.microsoft.com/office/drawing/2014/main" xmlns="" id="{18767AB7-D395-4142-8035-23B4F648945A}"/>
              </a:ext>
            </a:extLst>
          </p:cNvPr>
          <p:cNvSpPr>
            <a:spLocks noGrp="1"/>
          </p:cNvSpPr>
          <p:nvPr>
            <p:ph type="subTitle" idx="1"/>
          </p:nvPr>
        </p:nvSpPr>
        <p:spPr>
          <a:xfrm>
            <a:off x="470451" y="3759380"/>
            <a:ext cx="10475843" cy="2621541"/>
          </a:xfrm>
        </p:spPr>
        <p:txBody>
          <a:bodyPr>
            <a:normAutofit/>
          </a:bodyPr>
          <a:lstStyle/>
          <a:p>
            <a:pPr algn="ctr" rtl="1">
              <a:lnSpc>
                <a:spcPct val="107000"/>
              </a:lnSpc>
              <a:spcAft>
                <a:spcPts val="800"/>
              </a:spcAft>
            </a:pPr>
            <a:r>
              <a:rPr lang="ar-DZ" sz="64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التسجيل الأولي والمعالجة المعلوماتية للطلبة حاملي شهادة البكالوريا 2021</a:t>
            </a:r>
            <a:endParaRPr lang="x-none" sz="6000" b="1" dirty="0">
              <a:solidFill>
                <a:srgbClr val="FFC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4" name="Objet 24">
            <a:extLst>
              <a:ext uri="{FF2B5EF4-FFF2-40B4-BE49-F238E27FC236}">
                <a16:creationId xmlns:a16="http://schemas.microsoft.com/office/drawing/2014/main" xmlns="" id="{88E93CDC-14E4-478D-B386-0597D5FEF34C}"/>
              </a:ext>
            </a:extLst>
          </p:cNvPr>
          <p:cNvPicPr>
            <a:picLocks noRo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820400" y="1697329"/>
            <a:ext cx="1223963" cy="1150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67238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FFAA9A-C616-4833-B23E-018A77356597}"/>
              </a:ext>
            </a:extLst>
          </p:cNvPr>
          <p:cNvSpPr>
            <a:spLocks noGrp="1"/>
          </p:cNvSpPr>
          <p:nvPr>
            <p:ph type="title"/>
          </p:nvPr>
        </p:nvSpPr>
        <p:spPr>
          <a:xfrm>
            <a:off x="967409" y="814069"/>
            <a:ext cx="10538791" cy="1293027"/>
          </a:xfrm>
        </p:spPr>
        <p:txBody>
          <a:bodyPr>
            <a:noAutofit/>
          </a:bodyPr>
          <a:lstStyle/>
          <a:p>
            <a:pPr algn="ctr" rtl="1"/>
            <a:r>
              <a:rPr lang="ar-DZ" sz="6000" b="1" dirty="0">
                <a:effectLst/>
                <a:latin typeface="Calibri" panose="020F0502020204030204" pitchFamily="34" charset="0"/>
                <a:ea typeface="Calibri" panose="020F0502020204030204" pitchFamily="34" charset="0"/>
                <a:cs typeface="Arial" panose="020B0604020202020204" pitchFamily="34" charset="0"/>
              </a:rPr>
              <a:t>التسجيل الأولي</a:t>
            </a:r>
            <a:endParaRPr lang="x-none" sz="16600" b="1" dirty="0">
              <a:solidFill>
                <a:srgbClr val="92D050"/>
              </a:solidFill>
            </a:endParaRPr>
          </a:p>
        </p:txBody>
      </p:sp>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2107096"/>
            <a:ext cx="10820400" cy="4293704"/>
          </a:xfrm>
          <a:solidFill>
            <a:schemeClr val="accent2">
              <a:lumMod val="60000"/>
              <a:lumOff val="40000"/>
            </a:schemeClr>
          </a:solidFill>
        </p:spPr>
        <p:txBody>
          <a:bodyPr>
            <a:normAutofit/>
          </a:bodyPr>
          <a:lstStyle/>
          <a:p>
            <a:pPr algn="just" rtl="1"/>
            <a:r>
              <a:rPr lang="ar-DZ" sz="4000" dirty="0">
                <a:solidFill>
                  <a:schemeClr val="bg1"/>
                </a:solidFill>
              </a:rPr>
              <a:t>من خلال استعماله لرقم التسجيل وللرمز السري الواردين في كشف النقاط المحصل عليه في البكالوريا، يمكن للمترشح الولوج عبر الموقعين المخصصين بواسطة هذا الرمز إلى قائمة التكوينات المسموح له التسجيل بها،</a:t>
            </a:r>
          </a:p>
          <a:p>
            <a:pPr algn="just" rtl="1"/>
            <a:r>
              <a:rPr lang="ar-DZ" sz="4000" dirty="0">
                <a:solidFill>
                  <a:schemeClr val="bg1"/>
                </a:solidFill>
              </a:rPr>
              <a:t>يجب عليه أن يسجل في بطاقة رغباته، وفقا لترتيب تنازلي، ستة (06) اختيارات على الأقل إلى عشرة (10) على الأكثر.</a:t>
            </a:r>
            <a:endParaRPr lang="x-none" sz="4800" b="1" dirty="0">
              <a:solidFill>
                <a:schemeClr val="bg1"/>
              </a:solidFill>
            </a:endParaRPr>
          </a:p>
        </p:txBody>
      </p:sp>
    </p:spTree>
    <p:extLst>
      <p:ext uri="{BB962C8B-B14F-4D97-AF65-F5344CB8AC3E}">
        <p14:creationId xmlns:p14="http://schemas.microsoft.com/office/powerpoint/2010/main" xmlns="" val="394967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fontScale="70000" lnSpcReduction="20000"/>
          </a:bodyPr>
          <a:lstStyle/>
          <a:p>
            <a:pPr algn="just" rtl="1"/>
            <a:r>
              <a:rPr lang="ar-DZ" sz="4400" dirty="0">
                <a:solidFill>
                  <a:schemeClr val="bg1"/>
                </a:solidFill>
              </a:rPr>
              <a:t>يمكن لهذه الاختيارات أن تشمل مسارات التكوين الآتية: </a:t>
            </a:r>
          </a:p>
          <a:p>
            <a:pPr algn="just" rtl="1"/>
            <a:r>
              <a:rPr lang="ar-DZ" sz="4400" dirty="0">
                <a:solidFill>
                  <a:schemeClr val="bg1"/>
                </a:solidFill>
              </a:rPr>
              <a:t>ليسانس(تكوينات ذات تسجيل محلي/جهوي، والشعب ذات التسجيل الوطني، والتكوينات </a:t>
            </a:r>
            <a:r>
              <a:rPr lang="ar-DZ" sz="4400" dirty="0" err="1">
                <a:solidFill>
                  <a:schemeClr val="bg1"/>
                </a:solidFill>
              </a:rPr>
              <a:t>الممهننة</a:t>
            </a:r>
            <a:r>
              <a:rPr lang="ar-DZ" sz="4400" dirty="0">
                <a:solidFill>
                  <a:schemeClr val="bg1"/>
                </a:solidFill>
              </a:rPr>
              <a:t>)،</a:t>
            </a:r>
          </a:p>
          <a:p>
            <a:pPr algn="just" rtl="1"/>
            <a:r>
              <a:rPr lang="ar-DZ" sz="4400" dirty="0">
                <a:solidFill>
                  <a:schemeClr val="bg1"/>
                </a:solidFill>
              </a:rPr>
              <a:t> ماستر ذي المسار المدمج لليسانس، </a:t>
            </a:r>
          </a:p>
          <a:p>
            <a:pPr algn="just" rtl="1"/>
            <a:r>
              <a:rPr lang="ar-DZ" sz="4400" dirty="0">
                <a:solidFill>
                  <a:schemeClr val="bg1"/>
                </a:solidFill>
              </a:rPr>
              <a:t>أقسام التحضيرية،</a:t>
            </a:r>
          </a:p>
          <a:p>
            <a:pPr algn="just" rtl="1"/>
            <a:r>
              <a:rPr lang="ar-DZ" sz="4400" dirty="0">
                <a:solidFill>
                  <a:schemeClr val="bg1"/>
                </a:solidFill>
              </a:rPr>
              <a:t> شعب المدارس العليا للأساتذة،</a:t>
            </a:r>
          </a:p>
          <a:p>
            <a:pPr algn="just" rtl="1"/>
            <a:r>
              <a:rPr lang="ar-DZ" sz="4400" dirty="0">
                <a:solidFill>
                  <a:schemeClr val="bg1"/>
                </a:solidFill>
              </a:rPr>
              <a:t> شعب العلوم الطبية وعلوم البيطرة. </a:t>
            </a:r>
          </a:p>
          <a:p>
            <a:pPr algn="just" rtl="1"/>
            <a:r>
              <a:rPr lang="ar-DZ" sz="4400" dirty="0">
                <a:solidFill>
                  <a:schemeClr val="bg1"/>
                </a:solidFill>
              </a:rPr>
              <a:t>شعب التكوين شبه الطبي التابعة لقطاع الصحة </a:t>
            </a:r>
          </a:p>
          <a:p>
            <a:pPr algn="just" rtl="1"/>
            <a:r>
              <a:rPr lang="ar-DZ" sz="4400" dirty="0">
                <a:solidFill>
                  <a:schemeClr val="bg1"/>
                </a:solidFill>
              </a:rPr>
              <a:t> </a:t>
            </a:r>
            <a:r>
              <a:rPr lang="ar-DZ" sz="4400" dirty="0">
                <a:solidFill>
                  <a:schemeClr val="accent1"/>
                </a:solidFill>
              </a:rPr>
              <a:t>هام: يجب على حامل شهادة البكالوريا أن يحدد في بطاقة رغباته من ضمن الاختيارات، على الأقل مسارين (02) من مسارات التكوين في الليسانس ذات التسجيل المحلي أو الجهوي التي تضمنها مؤسسة جامعية. </a:t>
            </a:r>
            <a:endParaRPr lang="x-none" sz="4800" b="1" dirty="0">
              <a:solidFill>
                <a:schemeClr val="accent1"/>
              </a:solidFill>
            </a:endParaRPr>
          </a:p>
        </p:txBody>
      </p:sp>
    </p:spTree>
    <p:extLst>
      <p:ext uri="{BB962C8B-B14F-4D97-AF65-F5344CB8AC3E}">
        <p14:creationId xmlns:p14="http://schemas.microsoft.com/office/powerpoint/2010/main" xmlns="" val="2421887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fontScale="92500" lnSpcReduction="10000"/>
          </a:bodyPr>
          <a:lstStyle/>
          <a:p>
            <a:pPr algn="just" rtl="1"/>
            <a:r>
              <a:rPr lang="ar-DZ" sz="4400" dirty="0">
                <a:solidFill>
                  <a:schemeClr val="bg1"/>
                </a:solidFill>
              </a:rPr>
              <a:t>للتذكير، يجب أن ترسل بطاقة الرغبات، حصريا على الخط، </a:t>
            </a:r>
          </a:p>
          <a:p>
            <a:pPr algn="just" rtl="1"/>
            <a:r>
              <a:rPr lang="ar-DZ" sz="4400" dirty="0">
                <a:solidFill>
                  <a:schemeClr val="bg1"/>
                </a:solidFill>
              </a:rPr>
              <a:t>ينصح </a:t>
            </a:r>
            <a:r>
              <a:rPr lang="ar-DZ" sz="4400" dirty="0" err="1">
                <a:solidFill>
                  <a:schemeClr val="bg1"/>
                </a:solidFill>
              </a:rPr>
              <a:t>حاملوا</a:t>
            </a:r>
            <a:r>
              <a:rPr lang="ar-DZ" sz="4400" dirty="0">
                <a:solidFill>
                  <a:schemeClr val="bg1"/>
                </a:solidFill>
              </a:rPr>
              <a:t> شهادة البكالوريا: بالقيام بهذه العملية بصفة شخصية وبطريقة جدية، بطبع بطاقات رغباتهم.</a:t>
            </a:r>
          </a:p>
          <a:p>
            <a:pPr algn="just" rtl="1"/>
            <a:r>
              <a:rPr lang="ar-DZ" sz="4400" dirty="0">
                <a:solidFill>
                  <a:schemeClr val="bg1"/>
                </a:solidFill>
              </a:rPr>
              <a:t> تعتبر التسجيلات الأولية عبر الخط إجبارية بالنسبة لكافة حاملي شهادة البكالوريا المعنيين بهذا الإجراء. يفقد كل حامل شهادة البكالوريا الذي لم يقم ولم ي يتم تسجيله الأولي عبر الخط وفي الآجال المحددة، كل إمكانية للتسجيل في ميدان أو شعبة التكوين المرغوب فيها. </a:t>
            </a:r>
            <a:endParaRPr lang="x-none" sz="4800" b="1" dirty="0">
              <a:solidFill>
                <a:schemeClr val="bg1"/>
              </a:solidFill>
            </a:endParaRPr>
          </a:p>
        </p:txBody>
      </p:sp>
    </p:spTree>
    <p:extLst>
      <p:ext uri="{BB962C8B-B14F-4D97-AF65-F5344CB8AC3E}">
        <p14:creationId xmlns:p14="http://schemas.microsoft.com/office/powerpoint/2010/main" xmlns="" val="2052021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FFAA9A-C616-4833-B23E-018A77356597}"/>
              </a:ext>
            </a:extLst>
          </p:cNvPr>
          <p:cNvSpPr>
            <a:spLocks noGrp="1"/>
          </p:cNvSpPr>
          <p:nvPr>
            <p:ph type="title"/>
          </p:nvPr>
        </p:nvSpPr>
        <p:spPr>
          <a:xfrm>
            <a:off x="967409" y="814069"/>
            <a:ext cx="10538791" cy="1293027"/>
          </a:xfrm>
        </p:spPr>
        <p:txBody>
          <a:bodyPr>
            <a:noAutofit/>
          </a:bodyPr>
          <a:lstStyle/>
          <a:p>
            <a:pPr algn="ctr" rtl="1"/>
            <a:r>
              <a:rPr lang="ar-DZ" sz="6000" b="1" dirty="0">
                <a:effectLst/>
                <a:latin typeface="Calibri" panose="020F0502020204030204" pitchFamily="34" charset="0"/>
                <a:ea typeface="Calibri" panose="020F0502020204030204" pitchFamily="34" charset="0"/>
                <a:cs typeface="Arial" panose="020B0604020202020204" pitchFamily="34" charset="0"/>
              </a:rPr>
              <a:t>المعالجة المعلوماتية</a:t>
            </a:r>
            <a:endParaRPr lang="x-none" sz="16600" b="1" dirty="0">
              <a:solidFill>
                <a:srgbClr val="92D050"/>
              </a:solidFill>
            </a:endParaRPr>
          </a:p>
        </p:txBody>
      </p:sp>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2107096"/>
            <a:ext cx="10820400" cy="4293704"/>
          </a:xfrm>
          <a:solidFill>
            <a:schemeClr val="accent2">
              <a:lumMod val="60000"/>
              <a:lumOff val="40000"/>
            </a:schemeClr>
          </a:solidFill>
        </p:spPr>
        <p:txBody>
          <a:bodyPr>
            <a:normAutofit fontScale="70000" lnSpcReduction="20000"/>
          </a:bodyPr>
          <a:lstStyle/>
          <a:p>
            <a:pPr algn="just" rtl="1"/>
            <a:r>
              <a:rPr lang="ar-DZ" sz="4400" dirty="0">
                <a:solidFill>
                  <a:schemeClr val="bg1"/>
                </a:solidFill>
              </a:rPr>
              <a:t>تتكفل المعالجة الوطنية المعلوماتية بمجمل بطاقات الرغبات لحاملي شهادة البكالوريا الجدد التي تم ملؤها وإرسالها عبر الخط.</a:t>
            </a:r>
          </a:p>
          <a:p>
            <a:pPr algn="just" rtl="1"/>
            <a:r>
              <a:rPr lang="ar-DZ" sz="4400" dirty="0">
                <a:solidFill>
                  <a:schemeClr val="bg1"/>
                </a:solidFill>
              </a:rPr>
              <a:t>تؤدي هذه المعالجة القائمة على التوليفة بين المعايير الأربعة للتسجيل الأولي والتوجيه ، إلى تلبية إحدى الرغبات المعبّر عنها من طرف كل حامل شهادة بكالوريا جديدة.</a:t>
            </a:r>
          </a:p>
          <a:p>
            <a:pPr algn="just" rtl="1"/>
            <a:r>
              <a:rPr lang="ar-DZ" sz="4400" dirty="0">
                <a:solidFill>
                  <a:schemeClr val="bg1"/>
                </a:solidFill>
              </a:rPr>
              <a:t> توضع نتائج المعالجة الوطنية المعلوماتية في متناول حاملي شهادة البكالوريا على الموقعين المخصصين لهذا الغرض وفق الرزنامة ، من خلال اطلاعهم على أحد هذين الموقعين.</a:t>
            </a:r>
          </a:p>
          <a:p>
            <a:pPr algn="just" rtl="1"/>
            <a:r>
              <a:rPr lang="ar-DZ" sz="4400" dirty="0">
                <a:solidFill>
                  <a:schemeClr val="bg1"/>
                </a:solidFill>
              </a:rPr>
              <a:t>سيتعرف </a:t>
            </a:r>
            <a:r>
              <a:rPr lang="ar-DZ" sz="4400" dirty="0" err="1">
                <a:solidFill>
                  <a:schemeClr val="bg1"/>
                </a:solidFill>
              </a:rPr>
              <a:t>حاملوا</a:t>
            </a:r>
            <a:r>
              <a:rPr lang="ar-DZ" sz="4400" dirty="0">
                <a:solidFill>
                  <a:schemeClr val="bg1"/>
                </a:solidFill>
              </a:rPr>
              <a:t> شهادة البكالوريا على نتيجة توجيههم ومن ثم ينبغي عليهم، حسب الحالة: </a:t>
            </a:r>
            <a:endParaRPr lang="x-none" sz="4800" b="1" dirty="0">
              <a:solidFill>
                <a:schemeClr val="bg1"/>
              </a:solidFill>
            </a:endParaRPr>
          </a:p>
        </p:txBody>
      </p:sp>
    </p:spTree>
    <p:extLst>
      <p:ext uri="{BB962C8B-B14F-4D97-AF65-F5344CB8AC3E}">
        <p14:creationId xmlns:p14="http://schemas.microsoft.com/office/powerpoint/2010/main" xmlns="" val="1888108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a:bodyPr>
          <a:lstStyle/>
          <a:p>
            <a:pPr algn="just" rtl="1"/>
            <a:r>
              <a:rPr lang="ar-DZ" sz="4400" dirty="0">
                <a:solidFill>
                  <a:schemeClr val="bg1"/>
                </a:solidFill>
              </a:rPr>
              <a:t>تأكيد توجيههم عبر الخط ، حسب الرزنامة،</a:t>
            </a:r>
          </a:p>
          <a:p>
            <a:pPr algn="just" rtl="1"/>
            <a:r>
              <a:rPr lang="ar-DZ" sz="4400" dirty="0">
                <a:solidFill>
                  <a:schemeClr val="bg1"/>
                </a:solidFill>
              </a:rPr>
              <a:t> التقدم إلى المقابلة التي تجرى حضوريا بمؤسسات توجيههم أو حضوريا في مؤسسات جامعية أخرى، يجب على المترشح الذي اختار إجراء المقابلة في مؤسسة جامعية أخرى الاتصال بمؤسسة توجيهه من أجل التنظيم العملي لهذه المقابلة . تجرى المقابلات وفق الرزنامة المحددة والمواعيد الواردة في بطاقات التوجيه.</a:t>
            </a:r>
            <a:endParaRPr lang="x-none" sz="4800" b="1" dirty="0">
              <a:solidFill>
                <a:schemeClr val="bg1"/>
              </a:solidFill>
            </a:endParaRPr>
          </a:p>
        </p:txBody>
      </p:sp>
    </p:spTree>
    <p:extLst>
      <p:ext uri="{BB962C8B-B14F-4D97-AF65-F5344CB8AC3E}">
        <p14:creationId xmlns:p14="http://schemas.microsoft.com/office/powerpoint/2010/main" xmlns="" val="114798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fontScale="70000" lnSpcReduction="20000"/>
          </a:bodyPr>
          <a:lstStyle/>
          <a:p>
            <a:pPr algn="just" rtl="1"/>
            <a:r>
              <a:rPr lang="ar-DZ" sz="4400" dirty="0">
                <a:solidFill>
                  <a:schemeClr val="bg1"/>
                </a:solidFill>
              </a:rPr>
              <a:t>في حالة الإخفاق في مقابلتهم، يتم توجيههم آليّا إلى اختيارهم الموالي الوارد في بطاقة الرغبات والذي ال يخضع لمقابلة شفوية ويستوفي المعدل الأدنى للالتحاق بهذا الاختيار.</a:t>
            </a:r>
          </a:p>
          <a:p>
            <a:pPr algn="just" rtl="1"/>
            <a:r>
              <a:rPr lang="ar-DZ" sz="4400" dirty="0">
                <a:solidFill>
                  <a:schemeClr val="bg1"/>
                </a:solidFill>
              </a:rPr>
              <a:t> في الحالة الخاصة التي لم يتم فيها الحصول على أي اختيار من اختياراتهم، يُقترح على المعنيين عملية ثانية للتسجيل  الأولي. يجب عليهم ملأ بطاقة رغبات أخرى حسب ترتيب تنازلي. يجب أن تحتوي هذه البطاقة على ستة (06) اختيارات من ضمنها اثنين (02)، وجوبا، في مسارات الليسانس ذات التسجيل المحلي أو الجهوي باتباع نفس الإجراء الأولي مع احترام المعدلات الدنيا للالتحاق وفي حدود المقاعد البيداغوجية المتوفرة طبقا للرزنامة.</a:t>
            </a:r>
          </a:p>
          <a:p>
            <a:pPr algn="just" rtl="1"/>
            <a:r>
              <a:rPr lang="ar-DZ" sz="4400" dirty="0">
                <a:solidFill>
                  <a:schemeClr val="bg1"/>
                </a:solidFill>
              </a:rPr>
              <a:t>يصبح التسجيل نهائيا لحاملي شهادة البكالوريا الجدد بمجرد ايداع ملف تسجيل المترشح على مستوى مؤسسة التوجيه. </a:t>
            </a:r>
          </a:p>
          <a:p>
            <a:pPr algn="just" rtl="1"/>
            <a:r>
              <a:rPr lang="ar-DZ" sz="4400" dirty="0">
                <a:solidFill>
                  <a:schemeClr val="bg1"/>
                </a:solidFill>
              </a:rPr>
              <a:t>يتم إيداع النسخة الأصلية لكشف نقاط البكالوريا </a:t>
            </a:r>
            <a:r>
              <a:rPr lang="ar-DZ" sz="4400" dirty="0" err="1">
                <a:solidFill>
                  <a:schemeClr val="bg1"/>
                </a:solidFill>
              </a:rPr>
              <a:t>ااحقا</a:t>
            </a:r>
            <a:r>
              <a:rPr lang="ar-DZ" sz="4400" dirty="0">
                <a:solidFill>
                  <a:schemeClr val="bg1"/>
                </a:solidFill>
              </a:rPr>
              <a:t> على مستوى مؤسسة التوجيه. </a:t>
            </a:r>
            <a:endParaRPr lang="x-none" sz="4800" b="1" dirty="0">
              <a:solidFill>
                <a:schemeClr val="bg1"/>
              </a:solidFill>
            </a:endParaRPr>
          </a:p>
        </p:txBody>
      </p:sp>
    </p:spTree>
    <p:extLst>
      <p:ext uri="{BB962C8B-B14F-4D97-AF65-F5344CB8AC3E}">
        <p14:creationId xmlns:p14="http://schemas.microsoft.com/office/powerpoint/2010/main" xmlns="" val="153243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lnSpcReduction="10000"/>
          </a:bodyPr>
          <a:lstStyle/>
          <a:p>
            <a:pPr algn="just" rtl="1"/>
            <a:r>
              <a:rPr lang="ar-DZ" sz="4400" dirty="0">
                <a:solidFill>
                  <a:schemeClr val="bg1"/>
                </a:solidFill>
              </a:rPr>
              <a:t>عند الحصول على التوجيه النهائي، يودع المترشح المعني بالإيواء في حي جامعي طلبا، عبر الخطـ، حسب الرزنامة المحددة.</a:t>
            </a:r>
          </a:p>
          <a:p>
            <a:pPr algn="just" rtl="1"/>
            <a:r>
              <a:rPr lang="ar-DZ" sz="4400" dirty="0">
                <a:solidFill>
                  <a:schemeClr val="bg1"/>
                </a:solidFill>
              </a:rPr>
              <a:t>يشتمل الملف على الوثائق التالية: كشف نقاط البكالوريا صورتان (02) شمسيتان ، رسم دفع حقوق التسجيل (200 دج)</a:t>
            </a:r>
          </a:p>
          <a:p>
            <a:pPr algn="just" rtl="1"/>
            <a:r>
              <a:rPr lang="ar-DZ" sz="4400" dirty="0">
                <a:solidFill>
                  <a:schemeClr val="bg1"/>
                </a:solidFill>
              </a:rPr>
              <a:t> بإتباع الإجراء المبين على أرضية </a:t>
            </a:r>
            <a:r>
              <a:rPr lang="fr-FR" sz="4400" dirty="0">
                <a:solidFill>
                  <a:schemeClr val="bg1"/>
                </a:solidFill>
              </a:rPr>
              <a:t>PROGRES </a:t>
            </a:r>
            <a:r>
              <a:rPr lang="ar-DZ" sz="4400" dirty="0">
                <a:solidFill>
                  <a:schemeClr val="bg1"/>
                </a:solidFill>
              </a:rPr>
              <a:t>وباحترام الرزنامة. </a:t>
            </a:r>
            <a:endParaRPr lang="x-none" sz="4800" b="1" dirty="0">
              <a:solidFill>
                <a:schemeClr val="bg1"/>
              </a:solidFill>
            </a:endParaRPr>
          </a:p>
        </p:txBody>
      </p:sp>
    </p:spTree>
    <p:extLst>
      <p:ext uri="{BB962C8B-B14F-4D97-AF65-F5344CB8AC3E}">
        <p14:creationId xmlns:p14="http://schemas.microsoft.com/office/powerpoint/2010/main" xmlns="" val="4235170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151</TotalTime>
  <Words>575</Words>
  <Application>Microsoft Office PowerPoint</Application>
  <PresentationFormat>Personnalisé</PresentationFormat>
  <Paragraphs>30</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Ion</vt:lpstr>
      <vt:lpstr>الجمهورية الجزائرية الديمقراطية الشعبية وزارة التعليم العالي والبحث العلمي جامعة البليدة 2 لونيسي علي </vt:lpstr>
      <vt:lpstr>التسجيل الأولي</vt:lpstr>
      <vt:lpstr>Diapositive 3</vt:lpstr>
      <vt:lpstr>Diapositive 4</vt:lpstr>
      <vt:lpstr>المعالجة المعلوماتية</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جامعة البليدة 2 لونيسي علي</dc:title>
  <dc:creator>PC Doyen</dc:creator>
  <cp:lastModifiedBy>DOCTORAH-2021</cp:lastModifiedBy>
  <cp:revision>19</cp:revision>
  <dcterms:created xsi:type="dcterms:W3CDTF">2021-07-26T07:08:27Z</dcterms:created>
  <dcterms:modified xsi:type="dcterms:W3CDTF">2021-07-27T11:35:27Z</dcterms:modified>
</cp:coreProperties>
</file>