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6" r:id="rId12"/>
    <p:sldId id="265" r:id="rId13"/>
    <p:sldId id="272" r:id="rId14"/>
    <p:sldId id="269" r:id="rId15"/>
    <p:sldId id="274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6F39"/>
    <a:srgbClr val="EB41D3"/>
    <a:srgbClr val="FCE2F8"/>
    <a:srgbClr val="F36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9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8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02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192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15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5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9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8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0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3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8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8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1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5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9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53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560F1D-464B-4115-8EC8-9BF157AC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77078"/>
            <a:ext cx="9448800" cy="3151423"/>
          </a:xfrm>
        </p:spPr>
        <p:txBody>
          <a:bodyPr>
            <a:noAutofit/>
          </a:bodyPr>
          <a:lstStyle/>
          <a:p>
            <a:pPr algn="r" rtl="1"/>
            <a:r>
              <a:rPr lang="ar-DZ" sz="4800" dirty="0">
                <a:solidFill>
                  <a:schemeClr val="tx1"/>
                </a:solidFill>
              </a:rPr>
              <a:t>الجمهورية الجزائرية الديمقراطية الشعبية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وزارة التعليم العالي والبحث العلمي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جامعة البليدة 2 لونيسي علي</a:t>
            </a:r>
            <a:br>
              <a:rPr lang="ar-DZ" sz="4800" dirty="0">
                <a:solidFill>
                  <a:schemeClr val="tx1"/>
                </a:solidFill>
              </a:rPr>
            </a:br>
            <a:endParaRPr lang="x-none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8767AB7-D395-4142-8035-23B4F6489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891" y="3223804"/>
            <a:ext cx="10475843" cy="1448750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algn="ctr" rtl="1"/>
            <a:r>
              <a:rPr lang="ar-DZ" sz="5400" b="1" dirty="0">
                <a:solidFill>
                  <a:schemeClr val="bg1"/>
                </a:solidFill>
              </a:rPr>
              <a:t>رزنامة التسجيلات الأولية والتسجيلات النهائية</a:t>
            </a:r>
          </a:p>
          <a:p>
            <a:pPr algn="ctr" rtl="1"/>
            <a:r>
              <a:rPr lang="ar-DZ" sz="5400" b="1" dirty="0">
                <a:solidFill>
                  <a:schemeClr val="bg1"/>
                </a:solidFill>
              </a:rPr>
              <a:t>لحاملي شهادة </a:t>
            </a:r>
            <a:r>
              <a:rPr lang="ar-DZ" sz="5400" b="1" dirty="0" err="1">
                <a:solidFill>
                  <a:schemeClr val="bg1"/>
                </a:solidFill>
              </a:rPr>
              <a:t>البكالوريا</a:t>
            </a:r>
            <a:r>
              <a:rPr lang="ar-DZ" sz="5400" b="1" dirty="0">
                <a:solidFill>
                  <a:schemeClr val="bg1"/>
                </a:solidFill>
              </a:rPr>
              <a:t> </a:t>
            </a:r>
            <a:r>
              <a:rPr lang="ar-DZ" sz="5400" b="1" dirty="0" smtClean="0">
                <a:solidFill>
                  <a:schemeClr val="bg1"/>
                </a:solidFill>
              </a:rPr>
              <a:t>الجدد </a:t>
            </a:r>
            <a:r>
              <a:rPr lang="fr-FR" sz="5400" b="1" dirty="0" smtClean="0">
                <a:solidFill>
                  <a:schemeClr val="bg1"/>
                </a:solidFill>
              </a:rPr>
              <a:t>2023</a:t>
            </a:r>
            <a:endParaRPr lang="x-none" sz="5400" b="1" dirty="0">
              <a:solidFill>
                <a:schemeClr val="bg1"/>
              </a:solidFill>
            </a:endParaRPr>
          </a:p>
        </p:txBody>
      </p:sp>
      <p:pic>
        <p:nvPicPr>
          <p:cNvPr id="4" name="Objet 24">
            <a:extLst>
              <a:ext uri="{FF2B5EF4-FFF2-40B4-BE49-F238E27FC236}">
                <a16:creationId xmlns:a16="http://schemas.microsoft.com/office/drawing/2014/main" xmlns="" id="{88E93CDC-14E4-478D-B386-0597D5FEF34C}"/>
              </a:ext>
            </a:extLst>
          </p:cNvPr>
          <p:cNvPicPr>
            <a:picLocks noRo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037" y="1592826"/>
            <a:ext cx="12239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23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868640"/>
              </p:ext>
            </p:extLst>
          </p:nvPr>
        </p:nvGraphicFramePr>
        <p:xfrm>
          <a:off x="646610" y="1855744"/>
          <a:ext cx="10820400" cy="35036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xmlns="" val="1246933693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xmlns="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من</a:t>
                      </a:r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 05 إلى 10 أوت 2023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 smtClean="0">
                          <a:solidFill>
                            <a:schemeClr val="bg1"/>
                          </a:solidFill>
                        </a:rPr>
                        <a:t>فتح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 أرضية دفع رسوم التسجيل عبر المنصة الإلكترونية (حسب الموعد المحدد في شهادة التوجيه)</a:t>
                      </a:r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4751749"/>
                  </a:ext>
                </a:extLst>
              </a:tr>
              <a:tr h="973805">
                <a:tc gridSpan="2"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يصبح التسجيل نهائي بمجرد دفع رسوم التسجيل عبر المنصة الإلكترونية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64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 rtl="1"/>
            <a:r>
              <a:rPr lang="ar-DZ" sz="8000" b="1" dirty="0">
                <a:solidFill>
                  <a:schemeClr val="bg1"/>
                </a:solidFill>
              </a:rPr>
              <a:t>الــمــــرحـــلـــــة 3</a:t>
            </a:r>
            <a:endParaRPr lang="x-none" sz="8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423" y="3510872"/>
            <a:ext cx="10820400" cy="86139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من 02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28 أوت 2023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4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94" y="1044081"/>
            <a:ext cx="11733759" cy="2143255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DZ" sz="6000" b="1" dirty="0">
                <a:solidFill>
                  <a:schemeClr val="bg1"/>
                </a:solidFill>
              </a:rPr>
              <a:t>العملية الثانية المخصصة للمترشحين الذين لم يحصلوا على أي اختيار من </a:t>
            </a:r>
            <a:r>
              <a:rPr lang="ar-DZ" sz="6000" b="1" dirty="0" smtClean="0">
                <a:solidFill>
                  <a:schemeClr val="bg1"/>
                </a:solidFill>
              </a:rPr>
              <a:t>اختياراتهم</a:t>
            </a:r>
            <a:br>
              <a:rPr lang="ar-DZ" sz="6000" b="1" dirty="0" smtClean="0">
                <a:solidFill>
                  <a:schemeClr val="bg1"/>
                </a:solidFill>
              </a:rPr>
            </a:br>
            <a:r>
              <a:rPr lang="ar-DZ" sz="6000" b="1" dirty="0" smtClean="0">
                <a:solidFill>
                  <a:schemeClr val="bg1"/>
                </a:solidFill>
              </a:rPr>
              <a:t> </a:t>
            </a:r>
            <a:r>
              <a:rPr lang="ar-DZ" sz="4900" b="1" dirty="0" smtClean="0">
                <a:solidFill>
                  <a:schemeClr val="bg1"/>
                </a:solidFill>
              </a:rPr>
              <a:t>(حالات الاختيار 0)</a:t>
            </a:r>
            <a:endParaRPr lang="x-none" sz="6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868640"/>
              </p:ext>
            </p:extLst>
          </p:nvPr>
        </p:nvGraphicFramePr>
        <p:xfrm>
          <a:off x="751113" y="3397162"/>
          <a:ext cx="10820400" cy="32582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65469">
                  <a:extLst>
                    <a:ext uri="{9D8B030D-6E8A-4147-A177-3AD203B41FA5}">
                      <a16:colId xmlns:a16="http://schemas.microsoft.com/office/drawing/2014/main" xmlns="" val="1246933693"/>
                    </a:ext>
                  </a:extLst>
                </a:gridCol>
                <a:gridCol w="6254931">
                  <a:extLst>
                    <a:ext uri="{9D8B030D-6E8A-4147-A177-3AD203B41FA5}">
                      <a16:colId xmlns:a16="http://schemas.microsoft.com/office/drawing/2014/main" xmlns="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من</a:t>
                      </a:r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06 </a:t>
                      </a:r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إلى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08 </a:t>
                      </a:r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أوت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 smtClean="0">
                          <a:solidFill>
                            <a:schemeClr val="bg1"/>
                          </a:solidFill>
                        </a:rPr>
                        <a:t>إدراج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 بطاقة رغبات جديدة (باحترام المعدلات الدنيا للالتحاق)</a:t>
                      </a:r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/>
                        <a:t>من </a:t>
                      </a:r>
                      <a:r>
                        <a:rPr lang="ar-DZ" sz="3200" b="1" dirty="0" smtClean="0"/>
                        <a:t>08 </a:t>
                      </a:r>
                      <a:r>
                        <a:rPr lang="ar-DZ" sz="3200" b="1" dirty="0"/>
                        <a:t>إلى </a:t>
                      </a:r>
                      <a:r>
                        <a:rPr lang="ar-DZ" sz="3200" b="1" dirty="0" smtClean="0"/>
                        <a:t>13 </a:t>
                      </a:r>
                      <a:r>
                        <a:rPr lang="ar-DZ" sz="3200" b="1" dirty="0"/>
                        <a:t>أوت </a:t>
                      </a:r>
                      <a:r>
                        <a:rPr lang="ar-DZ" sz="3200" b="1" dirty="0" smtClean="0"/>
                        <a:t>2023</a:t>
                      </a:r>
                      <a:endParaRPr lang="x-none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المعالجة 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يوم </a:t>
                      </a:r>
                      <a:r>
                        <a:rPr lang="ar-DZ" sz="2800" b="1" dirty="0" smtClean="0"/>
                        <a:t>13 </a:t>
                      </a:r>
                      <a:r>
                        <a:rPr lang="ar-DZ" sz="2800" b="1" dirty="0"/>
                        <a:t>أوت </a:t>
                      </a:r>
                      <a:r>
                        <a:rPr lang="ar-DZ" sz="2800" b="1" dirty="0" smtClean="0"/>
                        <a:t>2023 </a:t>
                      </a:r>
                      <a:r>
                        <a:rPr lang="ar-DZ" sz="2800" b="1" dirty="0"/>
                        <a:t>مساء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/>
                        <a:t>الإعلان عن النتائج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866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642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868640"/>
              </p:ext>
            </p:extLst>
          </p:nvPr>
        </p:nvGraphicFramePr>
        <p:xfrm>
          <a:off x="672736" y="575584"/>
          <a:ext cx="10820400" cy="60334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00601">
                  <a:extLst>
                    <a:ext uri="{9D8B030D-6E8A-4147-A177-3AD203B41FA5}">
                      <a16:colId xmlns:a16="http://schemas.microsoft.com/office/drawing/2014/main" xmlns="" val="1246933693"/>
                    </a:ext>
                  </a:extLst>
                </a:gridCol>
                <a:gridCol w="6019799">
                  <a:extLst>
                    <a:ext uri="{9D8B030D-6E8A-4147-A177-3AD203B41FA5}">
                      <a16:colId xmlns:a16="http://schemas.microsoft.com/office/drawing/2014/main" xmlns="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من 15 إلى 17 </a:t>
                      </a:r>
                      <a:r>
                        <a:rPr lang="ar-DZ" sz="3200" dirty="0">
                          <a:solidFill>
                            <a:schemeClr val="bg1"/>
                          </a:solidFill>
                        </a:rPr>
                        <a:t>أوت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فتح</a:t>
                      </a:r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 البوابة المخصصة لدفع حقوق التسجيلات عبر المنصة الإلكترونية لحاملي شهادة </a:t>
                      </a:r>
                      <a:r>
                        <a:rPr lang="ar-DZ" sz="3200" baseline="0" dirty="0" err="1" smtClean="0">
                          <a:solidFill>
                            <a:schemeClr val="bg1"/>
                          </a:solidFill>
                        </a:rPr>
                        <a:t>البكالوريا</a:t>
                      </a:r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 الموجهين في المرحلة الثانية (حسب الموعد المحدد في شهادة التوجيه)</a:t>
                      </a:r>
                    </a:p>
                    <a:p>
                      <a:pPr algn="ctr" rtl="1"/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-يصبح التوجيه نهائي بمجرد دفع رسوم التسجيل عبر المنصة الإلكترونية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/>
                        <a:t>من </a:t>
                      </a:r>
                      <a:r>
                        <a:rPr lang="ar-DZ" sz="3200" b="1" dirty="0" smtClean="0"/>
                        <a:t>19 إلى 23 </a:t>
                      </a:r>
                      <a:r>
                        <a:rPr lang="ar-DZ" sz="3200" b="1" dirty="0"/>
                        <a:t>أوت </a:t>
                      </a:r>
                      <a:r>
                        <a:rPr lang="ar-DZ" sz="3200" b="1" dirty="0" smtClean="0"/>
                        <a:t>2023</a:t>
                      </a:r>
                      <a:endParaRPr lang="x-none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فتح</a:t>
                      </a:r>
                      <a:r>
                        <a:rPr lang="ar-DZ" sz="3200" b="1" baseline="0" dirty="0" smtClean="0">
                          <a:solidFill>
                            <a:schemeClr val="bg1"/>
                          </a:solidFill>
                        </a:rPr>
                        <a:t> البوابة المخصصة للخدمات الجامعية: </a:t>
                      </a:r>
                      <a:r>
                        <a:rPr lang="ar-DZ" sz="3200" b="1" baseline="0" dirty="0" err="1" smtClean="0">
                          <a:solidFill>
                            <a:schemeClr val="bg1"/>
                          </a:solidFill>
                        </a:rPr>
                        <a:t>اإيواء</a:t>
                      </a:r>
                      <a:r>
                        <a:rPr lang="ar-DZ" sz="3200" b="1" baseline="0" dirty="0" smtClean="0">
                          <a:solidFill>
                            <a:schemeClr val="bg1"/>
                          </a:solidFill>
                        </a:rPr>
                        <a:t> والنقل والمنحة (حسب تاريخ الموعد المحدد لحاملي شهادة </a:t>
                      </a:r>
                      <a:r>
                        <a:rPr lang="ar-DZ" sz="3200" b="1" baseline="0" dirty="0" err="1" smtClean="0">
                          <a:solidFill>
                            <a:schemeClr val="bg1"/>
                          </a:solidFill>
                        </a:rPr>
                        <a:t>البكالوريا</a:t>
                      </a:r>
                      <a:r>
                        <a:rPr lang="ar-DZ" sz="3200" b="1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من</a:t>
                      </a:r>
                      <a:r>
                        <a:rPr lang="ar-DZ" sz="2800" b="1" baseline="0" dirty="0" smtClean="0"/>
                        <a:t> 24</a:t>
                      </a:r>
                      <a:r>
                        <a:rPr lang="ar-DZ" sz="2800" b="1" dirty="0" smtClean="0"/>
                        <a:t> </a:t>
                      </a:r>
                      <a:r>
                        <a:rPr lang="ar-DZ" sz="2800" b="1" dirty="0"/>
                        <a:t>أوت </a:t>
                      </a:r>
                      <a:r>
                        <a:rPr lang="ar-DZ" sz="2800" b="1" dirty="0" smtClean="0"/>
                        <a:t>إلى 28 أوت 2023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فتح</a:t>
                      </a:r>
                      <a:r>
                        <a:rPr lang="ar-DZ" sz="2800" b="1" baseline="0" dirty="0" smtClean="0"/>
                        <a:t> البوابة المخصصة لمعالجة طلبات الإيواء من طرف مديريات الخدمات الجامعية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866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64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26472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 rtl="1"/>
            <a:r>
              <a:rPr lang="ar-DZ" sz="8000" b="1" dirty="0">
                <a:solidFill>
                  <a:schemeClr val="bg1"/>
                </a:solidFill>
              </a:rPr>
              <a:t>الــمــــرحـــلـــــة 4</a:t>
            </a:r>
            <a:endParaRPr lang="x-none" sz="8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35" y="3378549"/>
            <a:ext cx="10820400" cy="1286367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معالجة الحالات الخاصة من طرف جامعة البليدة 2 </a:t>
            </a:r>
            <a:r>
              <a:rPr lang="ar-DZ" sz="4800" b="1" dirty="0" smtClean="0">
                <a:solidFill>
                  <a:schemeClr val="bg1"/>
                </a:solidFill>
              </a:rPr>
              <a:t>بواسطة </a:t>
            </a:r>
            <a:r>
              <a:rPr lang="ar-DZ" sz="4800" b="1" dirty="0">
                <a:solidFill>
                  <a:schemeClr val="bg1"/>
                </a:solidFill>
              </a:rPr>
              <a:t>أرضية </a:t>
            </a:r>
            <a:r>
              <a:rPr lang="fr-FR" sz="4800" b="1" dirty="0">
                <a:solidFill>
                  <a:schemeClr val="bg1"/>
                </a:solidFill>
              </a:rPr>
              <a:t>PROGRES</a:t>
            </a:r>
            <a:endParaRPr lang="x-none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123405" y="4991221"/>
          <a:ext cx="9993085" cy="82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3085"/>
              </a:tblGrid>
              <a:tr h="821750">
                <a:tc>
                  <a:txBody>
                    <a:bodyPr/>
                    <a:lstStyle/>
                    <a:p>
                      <a:pPr algn="ctr" rtl="1"/>
                      <a:r>
                        <a:rPr lang="ar-DZ" sz="3600" dirty="0" smtClean="0">
                          <a:solidFill>
                            <a:schemeClr val="bg1"/>
                          </a:solidFill>
                        </a:rPr>
                        <a:t>من 29 أوت إلى 05 سبتمبر 2023</a:t>
                      </a:r>
                      <a:endParaRPr lang="fr-FR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049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ACAACCF-FA3E-4450-A23B-8DCB25D36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868640"/>
              </p:ext>
            </p:extLst>
          </p:nvPr>
        </p:nvGraphicFramePr>
        <p:xfrm>
          <a:off x="659674" y="1881870"/>
          <a:ext cx="10820400" cy="2921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74920">
                  <a:extLst>
                    <a:ext uri="{9D8B030D-6E8A-4147-A177-3AD203B41FA5}">
                      <a16:colId xmlns:a16="http://schemas.microsoft.com/office/drawing/2014/main" xmlns="" val="1246933693"/>
                    </a:ext>
                  </a:extLst>
                </a:gridCol>
                <a:gridCol w="5745480">
                  <a:extLst>
                    <a:ext uri="{9D8B030D-6E8A-4147-A177-3AD203B41FA5}">
                      <a16:colId xmlns:a16="http://schemas.microsoft.com/office/drawing/2014/main" xmlns="" val="2942113315"/>
                    </a:ext>
                  </a:extLst>
                </a:gridCol>
              </a:tblGrid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aseline="0" dirty="0" smtClean="0">
                          <a:solidFill>
                            <a:schemeClr val="bg1"/>
                          </a:solidFill>
                        </a:rPr>
                        <a:t>من 29 أوت إلى 01 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سبتمبر 2023</a:t>
                      </a:r>
                      <a:endParaRPr lang="x-none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4000" dirty="0" smtClean="0">
                          <a:solidFill>
                            <a:schemeClr val="bg1"/>
                          </a:solidFill>
                        </a:rPr>
                        <a:t>إيداع</a:t>
                      </a:r>
                      <a:r>
                        <a:rPr lang="ar-DZ" sz="4000" baseline="0" dirty="0" smtClean="0">
                          <a:solidFill>
                            <a:schemeClr val="bg1"/>
                          </a:solidFill>
                        </a:rPr>
                        <a:t> الطلبات</a:t>
                      </a:r>
                      <a:endParaRPr lang="x-none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4751749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/>
                        <a:t>من</a:t>
                      </a:r>
                      <a:r>
                        <a:rPr lang="ar-DZ" sz="3200" b="1" baseline="0" dirty="0" smtClean="0"/>
                        <a:t> </a:t>
                      </a:r>
                      <a:r>
                        <a:rPr lang="ar-DZ" sz="3200" b="1" dirty="0" smtClean="0"/>
                        <a:t>02 </a:t>
                      </a:r>
                      <a:r>
                        <a:rPr lang="ar-DZ" sz="3200" b="1" dirty="0"/>
                        <a:t>إلى </a:t>
                      </a:r>
                      <a:r>
                        <a:rPr lang="ar-DZ" sz="3200" b="1" dirty="0" smtClean="0"/>
                        <a:t>04 سبتمبر 2023</a:t>
                      </a:r>
                      <a:endParaRPr lang="x-none" sz="3200" b="1" dirty="0"/>
                    </a:p>
                  </a:txBody>
                  <a:tcPr>
                    <a:solidFill>
                      <a:srgbClr val="F36A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solidFill>
                            <a:schemeClr val="bg1"/>
                          </a:solidFill>
                        </a:rPr>
                        <a:t>معالجة</a:t>
                      </a:r>
                      <a:r>
                        <a:rPr lang="ar-DZ" sz="3200" b="1" baseline="0" dirty="0" smtClean="0">
                          <a:solidFill>
                            <a:schemeClr val="bg1"/>
                          </a:solidFill>
                        </a:rPr>
                        <a:t> الطلبات من طرف جامعة البليدة 2  </a:t>
                      </a:r>
                      <a:endParaRPr lang="x-none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6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3397904"/>
                  </a:ext>
                </a:extLst>
              </a:tr>
              <a:tr h="973805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يوم 05 سبتمبر 2023 مساء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/>
                        <a:t>الإعلان</a:t>
                      </a:r>
                      <a:r>
                        <a:rPr lang="ar-DZ" sz="2800" b="1" baseline="0" dirty="0" smtClean="0"/>
                        <a:t> عن النتائج</a:t>
                      </a:r>
                      <a:endParaRPr lang="x-none" sz="2800" b="1" dirty="0"/>
                    </a:p>
                  </a:txBody>
                  <a:tcPr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866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64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DZ" sz="8000" b="1" dirty="0" smtClean="0">
                <a:solidFill>
                  <a:schemeClr val="bg1"/>
                </a:solidFill>
              </a:rPr>
              <a:t>إتقان اللغة الإنجليزية لحاملي شهادة </a:t>
            </a:r>
            <a:r>
              <a:rPr lang="ar-DZ" sz="8000" b="1" dirty="0" err="1" smtClean="0">
                <a:solidFill>
                  <a:schemeClr val="bg1"/>
                </a:solidFill>
              </a:rPr>
              <a:t>البكالوريا</a:t>
            </a:r>
            <a:r>
              <a:rPr lang="ar-DZ" sz="8000" b="1" dirty="0" smtClean="0">
                <a:solidFill>
                  <a:schemeClr val="bg1"/>
                </a:solidFill>
              </a:rPr>
              <a:t> الجدد</a:t>
            </a:r>
            <a:endParaRPr lang="x-none" sz="8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7" y="3571650"/>
            <a:ext cx="10820400" cy="861391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فترة تعلم اللغة الإنجليزية عبر المنصة الإلكترونية</a:t>
            </a:r>
            <a:endParaRPr lang="x-none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280160" y="4769152"/>
          <a:ext cx="8801463" cy="874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1463"/>
              </a:tblGrid>
              <a:tr h="874002">
                <a:tc>
                  <a:txBody>
                    <a:bodyPr/>
                    <a:lstStyle/>
                    <a:p>
                      <a:pPr algn="ctr" rtl="1"/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من 20 </a:t>
                      </a:r>
                      <a:r>
                        <a:rPr lang="ar-DZ" sz="3200" dirty="0" err="1" smtClean="0">
                          <a:solidFill>
                            <a:schemeClr val="bg1"/>
                          </a:solidFill>
                        </a:rPr>
                        <a:t>جويلية</a:t>
                      </a:r>
                      <a:r>
                        <a:rPr lang="ar-DZ" sz="3200" dirty="0" smtClean="0">
                          <a:solidFill>
                            <a:schemeClr val="bg1"/>
                          </a:solidFill>
                        </a:rPr>
                        <a:t> إلى 30 سبتمبر 2023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92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0EC66AD-6888-46AB-B27F-F5DF48BD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02229"/>
            <a:ext cx="10820400" cy="4716456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ar-DZ" sz="6000" dirty="0"/>
          </a:p>
          <a:p>
            <a:pPr marL="0" indent="0" algn="ctr" rtl="1">
              <a:buNone/>
            </a:pPr>
            <a:r>
              <a:rPr lang="ar-DZ" sz="6000" b="1" dirty="0">
                <a:solidFill>
                  <a:schemeClr val="bg1"/>
                </a:solidFill>
              </a:rPr>
              <a:t>حددت رزنامة التسجيلات الأولية والتسجيلات النهائية لحاملي شهادة البكالوريا الجدد بعنوان السنة الجامعية </a:t>
            </a:r>
            <a:r>
              <a:rPr lang="fr-FR" sz="6000" b="1" dirty="0" smtClean="0">
                <a:solidFill>
                  <a:schemeClr val="bg1"/>
                </a:solidFill>
              </a:rPr>
              <a:t>2023-2024</a:t>
            </a:r>
            <a:r>
              <a:rPr lang="ar-DZ" sz="6000" b="1" dirty="0" smtClean="0">
                <a:solidFill>
                  <a:schemeClr val="bg1"/>
                </a:solidFill>
              </a:rPr>
              <a:t> </a:t>
            </a:r>
            <a:r>
              <a:rPr lang="ar-DZ" sz="6000" b="1" dirty="0">
                <a:solidFill>
                  <a:schemeClr val="bg1"/>
                </a:solidFill>
              </a:rPr>
              <a:t>كما يلي:</a:t>
            </a:r>
            <a:endParaRPr lang="x-none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32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 rtl="1"/>
            <a:r>
              <a:rPr lang="ar-DZ" sz="5400" b="1" dirty="0" smtClean="0">
                <a:solidFill>
                  <a:schemeClr val="bg1"/>
                </a:solidFill>
              </a:rPr>
              <a:t>أبواب </a:t>
            </a:r>
            <a:r>
              <a:rPr lang="ar-DZ" sz="5400" b="1" dirty="0">
                <a:solidFill>
                  <a:schemeClr val="bg1"/>
                </a:solidFill>
              </a:rPr>
              <a:t>مفتوحة على مستوى جامعة البليدة 2 </a:t>
            </a:r>
            <a:br>
              <a:rPr lang="ar-DZ" sz="5400" b="1" dirty="0">
                <a:solidFill>
                  <a:schemeClr val="bg1"/>
                </a:solidFill>
              </a:rPr>
            </a:br>
            <a:r>
              <a:rPr lang="ar-DZ" sz="5400" b="1" dirty="0">
                <a:solidFill>
                  <a:schemeClr val="bg1"/>
                </a:solidFill>
              </a:rPr>
              <a:t>وفق النمط </a:t>
            </a:r>
            <a:r>
              <a:rPr lang="ar-DZ" sz="5400" b="1" dirty="0" smtClean="0">
                <a:solidFill>
                  <a:schemeClr val="bg1"/>
                </a:solidFill>
              </a:rPr>
              <a:t>الحضوري/الافتراضي</a:t>
            </a:r>
            <a:endParaRPr lang="x-none" sz="54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15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18 </a:t>
            </a:r>
            <a:r>
              <a:rPr lang="ar-DZ" sz="4800" b="1" dirty="0" err="1">
                <a:solidFill>
                  <a:schemeClr val="bg1"/>
                </a:solidFill>
              </a:rPr>
              <a:t>جويلية</a:t>
            </a:r>
            <a:r>
              <a:rPr lang="ar-DZ" sz="4800" b="1" dirty="0">
                <a:solidFill>
                  <a:schemeClr val="bg1"/>
                </a:solidFill>
              </a:rPr>
              <a:t> </a:t>
            </a:r>
            <a:r>
              <a:rPr lang="ar-DZ" sz="4800" b="1" dirty="0" smtClean="0">
                <a:solidFill>
                  <a:schemeClr val="bg1"/>
                </a:solidFill>
              </a:rPr>
              <a:t>2023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9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 rtl="1"/>
            <a:r>
              <a:rPr lang="ar-DZ" sz="8000" b="1" dirty="0">
                <a:solidFill>
                  <a:schemeClr val="bg1"/>
                </a:solidFill>
              </a:rPr>
              <a:t>الــمــــرحـــلـــــة 1</a:t>
            </a:r>
            <a:endParaRPr lang="x-none" sz="8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19 </a:t>
            </a:r>
            <a:r>
              <a:rPr lang="ar-DZ" sz="4800" b="1" dirty="0">
                <a:solidFill>
                  <a:schemeClr val="bg1"/>
                </a:solidFill>
              </a:rPr>
              <a:t>جويلية إلى </a:t>
            </a:r>
            <a:r>
              <a:rPr lang="ar-DZ" sz="4800" b="1" dirty="0" smtClean="0">
                <a:solidFill>
                  <a:schemeClr val="bg1"/>
                </a:solidFill>
              </a:rPr>
              <a:t>01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2023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0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ar-DZ" sz="6000" b="1" dirty="0">
                <a:solidFill>
                  <a:schemeClr val="bg1"/>
                </a:solidFill>
              </a:rPr>
              <a:t>التسجيلات الأولية عبر </a:t>
            </a:r>
            <a:r>
              <a:rPr lang="ar-DZ" sz="6000" b="1" dirty="0" smtClean="0">
                <a:solidFill>
                  <a:schemeClr val="bg1"/>
                </a:solidFill>
              </a:rPr>
              <a:t>المنصة الإلكترونية</a:t>
            </a:r>
            <a:endParaRPr lang="x-none" sz="6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19 إلى 22 </a:t>
            </a:r>
            <a:r>
              <a:rPr lang="ar-DZ" sz="4800" b="1" dirty="0" err="1">
                <a:solidFill>
                  <a:schemeClr val="bg1"/>
                </a:solidFill>
              </a:rPr>
              <a:t>جويلية</a:t>
            </a:r>
            <a:r>
              <a:rPr lang="ar-DZ" sz="4800" b="1" dirty="0">
                <a:solidFill>
                  <a:schemeClr val="bg1"/>
                </a:solidFill>
              </a:rPr>
              <a:t> </a:t>
            </a:r>
            <a:r>
              <a:rPr lang="ar-DZ" sz="4800" b="1" dirty="0" smtClean="0">
                <a:solidFill>
                  <a:schemeClr val="bg1"/>
                </a:solidFill>
              </a:rPr>
              <a:t>2023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2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ar-DZ" sz="5400" b="1" dirty="0">
                <a:solidFill>
                  <a:schemeClr val="bg1"/>
                </a:solidFill>
              </a:rPr>
              <a:t>تأكيد التسجيلات الأولية عبر </a:t>
            </a:r>
            <a:r>
              <a:rPr lang="ar-DZ" sz="5400" b="1" dirty="0" smtClean="0">
                <a:solidFill>
                  <a:schemeClr val="bg1"/>
                </a:solidFill>
              </a:rPr>
              <a:t>المنصة الإلكترونية</a:t>
            </a:r>
            <a:endParaRPr lang="x-none" sz="54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من </a:t>
            </a:r>
            <a:r>
              <a:rPr lang="ar-DZ" sz="4800" b="1" dirty="0" smtClean="0">
                <a:solidFill>
                  <a:schemeClr val="bg1"/>
                </a:solidFill>
              </a:rPr>
              <a:t>23 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24 </a:t>
            </a:r>
            <a:r>
              <a:rPr lang="ar-DZ" sz="4800" b="1" dirty="0" err="1">
                <a:solidFill>
                  <a:schemeClr val="bg1"/>
                </a:solidFill>
              </a:rPr>
              <a:t>جويلية</a:t>
            </a:r>
            <a:r>
              <a:rPr lang="ar-DZ" sz="4800" b="1" dirty="0">
                <a:solidFill>
                  <a:schemeClr val="bg1"/>
                </a:solidFill>
              </a:rPr>
              <a:t> </a:t>
            </a:r>
            <a:r>
              <a:rPr lang="ar-DZ" sz="4800" b="1" dirty="0" smtClean="0">
                <a:solidFill>
                  <a:schemeClr val="bg1"/>
                </a:solidFill>
              </a:rPr>
              <a:t>2023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3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DZ" sz="8000" b="1" dirty="0">
                <a:solidFill>
                  <a:schemeClr val="bg1"/>
                </a:solidFill>
              </a:rPr>
              <a:t>معالجة الرغبات</a:t>
            </a:r>
            <a:endParaRPr lang="x-none" sz="8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من 25 </a:t>
            </a:r>
            <a:r>
              <a:rPr lang="ar-DZ" sz="4800" b="1" dirty="0" err="1" smtClean="0">
                <a:solidFill>
                  <a:schemeClr val="bg1"/>
                </a:solidFill>
              </a:rPr>
              <a:t>جويلية</a:t>
            </a:r>
            <a:r>
              <a:rPr lang="ar-DZ" sz="4800" b="1" dirty="0" smtClean="0">
                <a:solidFill>
                  <a:schemeClr val="bg1"/>
                </a:solidFill>
              </a:rPr>
              <a:t>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01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2023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5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DZ" sz="8000" b="1" dirty="0">
                <a:solidFill>
                  <a:schemeClr val="bg1"/>
                </a:solidFill>
              </a:rPr>
              <a:t>الإعلان عن نتائج </a:t>
            </a:r>
            <a:r>
              <a:rPr lang="ar-DZ" sz="8000" b="1" dirty="0" smtClean="0">
                <a:solidFill>
                  <a:schemeClr val="bg1"/>
                </a:solidFill>
              </a:rPr>
              <a:t>التوجيهات</a:t>
            </a:r>
            <a:endParaRPr lang="x-none" sz="8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53948"/>
            <a:ext cx="10820400" cy="861391"/>
          </a:xfrm>
          <a:solidFill>
            <a:srgbClr val="F36A2D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>
                <a:solidFill>
                  <a:schemeClr val="bg1"/>
                </a:solidFill>
              </a:rPr>
              <a:t>  يوم </a:t>
            </a:r>
            <a:r>
              <a:rPr lang="ar-DZ" sz="4800" b="1" dirty="0" smtClean="0">
                <a:solidFill>
                  <a:schemeClr val="bg1"/>
                </a:solidFill>
              </a:rPr>
              <a:t>01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2023 </a:t>
            </a:r>
            <a:r>
              <a:rPr lang="ar-DZ" sz="4800" b="1" dirty="0">
                <a:solidFill>
                  <a:schemeClr val="bg1"/>
                </a:solidFill>
              </a:rPr>
              <a:t>مساء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7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1373973"/>
            <a:ext cx="10538791" cy="175354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 rtl="1"/>
            <a:r>
              <a:rPr lang="ar-DZ" sz="8000" b="1" dirty="0">
                <a:solidFill>
                  <a:schemeClr val="bg1"/>
                </a:solidFill>
              </a:rPr>
              <a:t>الــمــــرحـــلـــــة 2</a:t>
            </a:r>
            <a:endParaRPr lang="x-none" sz="8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925" y="5076908"/>
            <a:ext cx="10820400" cy="86139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chemeClr val="bg1"/>
                </a:solidFill>
              </a:rPr>
              <a:t>من 05 </a:t>
            </a:r>
            <a:r>
              <a:rPr lang="ar-DZ" sz="4800" b="1" dirty="0">
                <a:solidFill>
                  <a:schemeClr val="bg1"/>
                </a:solidFill>
              </a:rPr>
              <a:t>إلى </a:t>
            </a:r>
            <a:r>
              <a:rPr lang="ar-DZ" sz="4800" b="1" dirty="0" smtClean="0">
                <a:solidFill>
                  <a:schemeClr val="bg1"/>
                </a:solidFill>
              </a:rPr>
              <a:t>10 </a:t>
            </a:r>
            <a:r>
              <a:rPr lang="ar-DZ" sz="4800" b="1" dirty="0">
                <a:solidFill>
                  <a:schemeClr val="bg1"/>
                </a:solidFill>
              </a:rPr>
              <a:t>أوت </a:t>
            </a:r>
            <a:r>
              <a:rPr lang="ar-DZ" sz="4800" b="1" dirty="0" smtClean="0">
                <a:solidFill>
                  <a:schemeClr val="bg1"/>
                </a:solidFill>
              </a:rPr>
              <a:t>2023</a:t>
            </a:r>
            <a:endParaRPr lang="x-none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53589" y="3972318"/>
          <a:ext cx="1050253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253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sz="3600" dirty="0" smtClean="0">
                          <a:solidFill>
                            <a:schemeClr val="bg1"/>
                          </a:solidFill>
                        </a:rPr>
                        <a:t>التسجيلات النهائية عبر المنصة الإلكترونية على أرضية </a:t>
                      </a:r>
                      <a:r>
                        <a:rPr lang="fr-FR" sz="3600" dirty="0" smtClean="0">
                          <a:solidFill>
                            <a:schemeClr val="bg1"/>
                          </a:solidFill>
                        </a:rPr>
                        <a:t>PROGRES</a:t>
                      </a:r>
                      <a:endParaRPr lang="fr-FR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843161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raînée de condensation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157</TotalTime>
  <Words>348</Words>
  <Application>Microsoft Office PowerPoint</Application>
  <PresentationFormat>Grand écran</PresentationFormat>
  <Paragraphs>51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Times New Roman</vt:lpstr>
      <vt:lpstr>Traînée de condensation</vt:lpstr>
      <vt:lpstr>الجمهورية الجزائرية الديمقراطية الشعبية وزارة التعليم العالي والبحث العلمي جامعة البليدة 2 لونيسي علي </vt:lpstr>
      <vt:lpstr>Présentation PowerPoint</vt:lpstr>
      <vt:lpstr>أبواب مفتوحة على مستوى جامعة البليدة 2  وفق النمط الحضوري/الافتراضي</vt:lpstr>
      <vt:lpstr>الــمــــرحـــلـــــة 1</vt:lpstr>
      <vt:lpstr>التسجيلات الأولية عبر المنصة الإلكترونية</vt:lpstr>
      <vt:lpstr>تأكيد التسجيلات الأولية عبر المنصة الإلكترونية</vt:lpstr>
      <vt:lpstr>معالجة الرغبات</vt:lpstr>
      <vt:lpstr>الإعلان عن نتائج التوجيهات</vt:lpstr>
      <vt:lpstr>الــمــــرحـــلـــــة 2</vt:lpstr>
      <vt:lpstr>Présentation PowerPoint</vt:lpstr>
      <vt:lpstr>الــمــــرحـــلـــــة 3</vt:lpstr>
      <vt:lpstr>العملية الثانية المخصصة للمترشحين الذين لم يحصلوا على أي اختيار من اختياراتهم  (حالات الاختيار 0)</vt:lpstr>
      <vt:lpstr>Présentation PowerPoint</vt:lpstr>
      <vt:lpstr>الــمــــرحـــلـــــة 4</vt:lpstr>
      <vt:lpstr>Présentation PowerPoint</vt:lpstr>
      <vt:lpstr>إتقان اللغة الإنجليزية لحاملي شهادة البكالوريا الجدد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جامعة البليدة 2 لونيسي علي</dc:title>
  <dc:creator>PC Doyen</dc:creator>
  <cp:lastModifiedBy>MasdjidFath</cp:lastModifiedBy>
  <cp:revision>26</cp:revision>
  <dcterms:created xsi:type="dcterms:W3CDTF">2021-07-26T07:08:27Z</dcterms:created>
  <dcterms:modified xsi:type="dcterms:W3CDTF">2023-07-13T14:10:50Z</dcterms:modified>
</cp:coreProperties>
</file>