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EB41D3"/>
    <a:srgbClr val="E76F39"/>
    <a:srgbClr val="FCE2F8"/>
    <a:srgbClr val="F36A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96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3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25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6015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75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4633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5255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82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6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141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11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885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297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06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216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60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0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147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tion.esi.dz/" TargetMode="External"/><Relationship Id="rId2" Type="http://schemas.openxmlformats.org/officeDocument/2006/relationships/hyperlink" Target="http://www.mesrs.d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ac2021,mesrs.d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9"/>
            <a:ext cx="9448800" cy="2540442"/>
          </a:xfrm>
        </p:spPr>
        <p:txBody>
          <a:bodyPr>
            <a:noAutofit/>
          </a:bodyPr>
          <a:lstStyle/>
          <a:p>
            <a:pPr algn="ctr" rtl="1"/>
            <a:r>
              <a:rPr lang="ar-DZ" sz="4800" dirty="0">
                <a:solidFill>
                  <a:schemeClr val="bg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bg1"/>
                </a:solidFill>
              </a:rPr>
            </a:br>
            <a:r>
              <a:rPr lang="ar-DZ" sz="4800" dirty="0">
                <a:solidFill>
                  <a:schemeClr val="bg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bg1"/>
                </a:solidFill>
              </a:rPr>
            </a:br>
            <a:r>
              <a:rPr lang="ar-DZ" sz="4800" dirty="0">
                <a:solidFill>
                  <a:schemeClr val="bg1"/>
                </a:solidFill>
              </a:rPr>
              <a:t>جامعة البليدة 2 لونيسي علي</a:t>
            </a:r>
            <a:r>
              <a:rPr lang="ar-DZ" sz="4800" dirty="0">
                <a:solidFill>
                  <a:schemeClr val="tx1"/>
                </a:solidFill>
              </a:rPr>
              <a:t/>
            </a:r>
            <a:br>
              <a:rPr lang="ar-DZ" sz="4800" dirty="0">
                <a:solidFill>
                  <a:schemeClr val="tx1"/>
                </a:solidFill>
              </a:rPr>
            </a:br>
            <a:endParaRPr lang="x-none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827" y="3341369"/>
            <a:ext cx="10475843" cy="3020243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6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شروط </a:t>
            </a:r>
            <a:r>
              <a:rPr lang="ar-SA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عامة</a:t>
            </a: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لحاملي شهادة </a:t>
            </a:r>
            <a:r>
              <a:rPr lang="ar-DZ" sz="6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البكالوريا</a:t>
            </a: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endParaRPr lang="x-none" sz="6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6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r>
              <a:rPr lang="ar-SA" sz="6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لتسجيل </a:t>
            </a:r>
            <a:r>
              <a:rPr lang="ar-SA" sz="6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الأولي والتوجيه </a:t>
            </a:r>
            <a:r>
              <a:rPr lang="ar-SA" sz="6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والتسجيل</a:t>
            </a:r>
            <a:endParaRPr lang="ar-DZ" sz="6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endParaRPr lang="x-none" sz="6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:a16="http://schemas.microsoft.com/office/drawing/2014/main" xmlns="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9761" y="1097280"/>
            <a:ext cx="1724706" cy="146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jet 24">
            <a:extLst>
              <a:ext uri="{FF2B5EF4-FFF2-40B4-BE49-F238E27FC236}">
                <a16:creationId xmlns:a16="http://schemas.microsoft.com/office/drawing/2014/main" xmlns="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544" y="1040674"/>
            <a:ext cx="1724706" cy="146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723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814069"/>
            <a:ext cx="10538791" cy="1293027"/>
          </a:xfrm>
        </p:spPr>
        <p:txBody>
          <a:bodyPr>
            <a:noAutofit/>
          </a:bodyPr>
          <a:lstStyle/>
          <a:p>
            <a:pPr algn="ctr" rtl="1"/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معايير التوجيه للتعليم والتكوين العاليين </a:t>
            </a:r>
            <a:endParaRPr lang="x-none" sz="166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7096"/>
            <a:ext cx="10820400" cy="429370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1-الشعبة والنتائج المحصلة في امتحان البكالوريا (المعدل الموزون المحسوب * أو المعدل العام </a:t>
            </a:r>
            <a:r>
              <a:rPr lang="ar-DZ" sz="24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</a:t>
            </a:r>
            <a:r>
              <a:rPr lang="ar-SA" sz="2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بكالوريا</a:t>
            </a: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حسب ميدان أو شعبة التسجيل، والشروط الإضافية في بعض الحالات</a:t>
            </a:r>
            <a:r>
              <a:rPr lang="x-none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2-الرغبات المعبر عنها من طرف حامل شهادة البكالوريا،</a:t>
            </a:r>
            <a:endParaRPr lang="x-none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x-none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قدرات استيعاب مؤسسات التعليم والتكوين العاليين، </a:t>
            </a:r>
            <a:endParaRPr lang="x-none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الدوائر الجغرافية</a:t>
            </a:r>
            <a:endParaRPr lang="x-none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المعدل الموزون المحسوب: هو المعدل ما بين المعدل العام المحصل عليه </a:t>
            </a:r>
            <a:r>
              <a:rPr lang="ar-SA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</a:t>
            </a:r>
            <a:r>
              <a:rPr lang="ar-D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شهادة</a:t>
            </a:r>
            <a:r>
              <a:rPr lang="ar-SA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البكالوريا</a:t>
            </a: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وعلام</a:t>
            </a:r>
            <a:r>
              <a:rPr lang="ar-D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ة</a:t>
            </a:r>
            <a:r>
              <a:rPr lang="ar-SA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المادة أو المواد "الأساسية " </a:t>
            </a:r>
            <a:endParaRPr lang="x-none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6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038663-1F4A-4876-8E8D-D8F01EF1E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5" y="217587"/>
            <a:ext cx="11377748" cy="709876"/>
          </a:xfrm>
        </p:spPr>
        <p:txBody>
          <a:bodyPr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المعدلات الموزونة المحسوبة حسب ميادين أو شعب التكوين بجامعة البليدة 2</a:t>
            </a:r>
            <a:endParaRPr lang="x-none" sz="6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6BDF9385-1CCE-43B7-89EA-A86B331A6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3142701"/>
              </p:ext>
            </p:extLst>
          </p:nvPr>
        </p:nvGraphicFramePr>
        <p:xfrm>
          <a:off x="195943" y="1214848"/>
          <a:ext cx="11795759" cy="541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526">
                  <a:extLst>
                    <a:ext uri="{9D8B030D-6E8A-4147-A177-3AD203B41FA5}">
                      <a16:colId xmlns:a16="http://schemas.microsoft.com/office/drawing/2014/main" xmlns="" val="159627634"/>
                    </a:ext>
                  </a:extLst>
                </a:gridCol>
                <a:gridCol w="928879"/>
                <a:gridCol w="3306629">
                  <a:extLst>
                    <a:ext uri="{9D8B030D-6E8A-4147-A177-3AD203B41FA5}">
                      <a16:colId xmlns:a16="http://schemas.microsoft.com/office/drawing/2014/main" xmlns="" val="4211456334"/>
                    </a:ext>
                  </a:extLst>
                </a:gridCol>
                <a:gridCol w="3683725">
                  <a:extLst>
                    <a:ext uri="{9D8B030D-6E8A-4147-A177-3AD203B41FA5}">
                      <a16:colId xmlns:a16="http://schemas.microsoft.com/office/drawing/2014/main" xmlns="" val="1371095313"/>
                    </a:ext>
                  </a:extLst>
                </a:gridCol>
              </a:tblGrid>
              <a:tr h="561701"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>
                          <a:solidFill>
                            <a:schemeClr val="bg1"/>
                          </a:solidFill>
                        </a:rPr>
                        <a:t>المعدلات </a:t>
                      </a:r>
                      <a:r>
                        <a:rPr lang="ar-DZ" sz="1800" dirty="0" smtClean="0">
                          <a:solidFill>
                            <a:schemeClr val="bg1"/>
                          </a:solidFill>
                        </a:rPr>
                        <a:t>الموزونة</a:t>
                      </a:r>
                      <a:endParaRPr lang="x-non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 smtClean="0">
                          <a:solidFill>
                            <a:schemeClr val="bg1"/>
                          </a:solidFill>
                        </a:rPr>
                        <a:t>الأولوية</a:t>
                      </a:r>
                      <a:endParaRPr lang="x-non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>
                          <a:solidFill>
                            <a:schemeClr val="bg1"/>
                          </a:solidFill>
                        </a:rPr>
                        <a:t>شعب البكالوريا</a:t>
                      </a:r>
                      <a:endParaRPr lang="x-non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 smtClean="0">
                          <a:solidFill>
                            <a:schemeClr val="bg1"/>
                          </a:solidFill>
                        </a:rPr>
                        <a:t>الميادين</a:t>
                      </a:r>
                      <a:r>
                        <a:rPr lang="ar-DZ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1800" dirty="0" smtClean="0">
                          <a:solidFill>
                            <a:schemeClr val="bg1"/>
                          </a:solidFill>
                        </a:rPr>
                        <a:t>أو </a:t>
                      </a:r>
                      <a:r>
                        <a:rPr lang="ar-DZ" sz="1800" dirty="0">
                          <a:solidFill>
                            <a:schemeClr val="bg1"/>
                          </a:solidFill>
                        </a:rPr>
                        <a:t>الشعب</a:t>
                      </a:r>
                      <a:endParaRPr lang="x-non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062309"/>
                  </a:ext>
                </a:extLst>
              </a:tr>
              <a:tr h="385510"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1800" b="1" dirty="0">
                          <a:solidFill>
                            <a:schemeClr val="bg1"/>
                          </a:solidFill>
                        </a:rPr>
                        <a:t>(معدل البكالوريا*2) +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</a:rPr>
                        <a:t>علامة لغة </a:t>
                      </a:r>
                      <a:r>
                        <a:rPr lang="ar-DZ" sz="1800" b="1" dirty="0">
                          <a:solidFill>
                            <a:schemeClr val="bg1"/>
                          </a:solidFill>
                        </a:rPr>
                        <a:t>الشعبة المطلوبة</a:t>
                      </a:r>
                    </a:p>
                    <a:p>
                      <a:pPr algn="ctr" rtl="1"/>
                      <a:endParaRPr lang="ar-DZ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DZ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x-non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>
                          <a:solidFill>
                            <a:schemeClr val="bg1"/>
                          </a:solidFill>
                        </a:rPr>
                        <a:t>أ1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لغات أجنبية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ميدان آداب ولغات أجنبية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5325841"/>
                  </a:ext>
                </a:extLst>
              </a:tr>
              <a:tr h="385510">
                <a:tc vMerge="1">
                  <a:txBody>
                    <a:bodyPr/>
                    <a:lstStyle/>
                    <a:p>
                      <a:pPr algn="ctr" rtl="1"/>
                      <a:endParaRPr lang="x-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>
                          <a:solidFill>
                            <a:schemeClr val="bg1"/>
                          </a:solidFill>
                        </a:rPr>
                        <a:t>أ2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solidFill>
                            <a:schemeClr val="bg1"/>
                          </a:solidFill>
                        </a:rPr>
                        <a:t>لغات </a:t>
                      </a:r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وفلسفة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x-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1909828"/>
                  </a:ext>
                </a:extLst>
              </a:tr>
              <a:tr h="682056">
                <a:tc vMerge="1">
                  <a:txBody>
                    <a:bodyPr/>
                    <a:lstStyle/>
                    <a:p>
                      <a:pPr algn="ctr" rtl="1"/>
                      <a:endParaRPr lang="x-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>
                          <a:solidFill>
                            <a:schemeClr val="bg1"/>
                          </a:solidFill>
                        </a:rPr>
                        <a:t>أ3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رياضيات ، تقني رياضي ، علوم تجريبية ، تسيير واقتصاد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x-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0191154"/>
                  </a:ext>
                </a:extLst>
              </a:tr>
              <a:tr h="385510"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1800" b="1" dirty="0" smtClean="0">
                          <a:solidFill>
                            <a:schemeClr val="bg1"/>
                          </a:solidFill>
                        </a:rPr>
                        <a:t>(معدل </a:t>
                      </a:r>
                      <a:r>
                        <a:rPr lang="ar-DZ" sz="1800" b="1" dirty="0" err="1" smtClean="0">
                          <a:solidFill>
                            <a:schemeClr val="bg1"/>
                          </a:solidFill>
                        </a:rPr>
                        <a:t>البكالوريا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</a:rPr>
                        <a:t>*2</a:t>
                      </a:r>
                      <a:r>
                        <a:rPr lang="ar-DZ" sz="1800" b="1" dirty="0" err="1" smtClean="0">
                          <a:solidFill>
                            <a:schemeClr val="bg1"/>
                          </a:solidFill>
                        </a:rPr>
                        <a:t>) 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</a:rPr>
                        <a:t>+معدل 3 لغات المعنية</a:t>
                      </a:r>
                    </a:p>
                    <a:p>
                      <a:pPr algn="ctr" rtl="1"/>
                      <a:endParaRPr lang="ar-DZ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DZ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x-non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>
                          <a:solidFill>
                            <a:schemeClr val="bg1"/>
                          </a:solidFill>
                        </a:rPr>
                        <a:t>أ1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لغات أجنبية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solidFill>
                            <a:schemeClr val="bg1"/>
                          </a:solidFill>
                        </a:rPr>
                        <a:t>الترجمة</a:t>
                      </a:r>
                      <a:endParaRPr lang="a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510">
                <a:tc vMerge="1">
                  <a:txBody>
                    <a:bodyPr/>
                    <a:lstStyle/>
                    <a:p>
                      <a:pPr algn="ctr" rtl="1"/>
                      <a:endParaRPr lang="x-non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>
                          <a:solidFill>
                            <a:schemeClr val="bg1"/>
                          </a:solidFill>
                        </a:rPr>
                        <a:t>أ2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solidFill>
                            <a:schemeClr val="bg1"/>
                          </a:solidFill>
                        </a:rPr>
                        <a:t>لغات </a:t>
                      </a:r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وفلسفة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82056">
                <a:tc vMerge="1">
                  <a:txBody>
                    <a:bodyPr/>
                    <a:lstStyle/>
                    <a:p>
                      <a:pPr algn="ctr" rtl="1"/>
                      <a:endParaRPr lang="x-non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err="1" smtClean="0">
                          <a:solidFill>
                            <a:schemeClr val="bg1"/>
                          </a:solidFill>
                        </a:rPr>
                        <a:t>أ3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رياضيات ، تقني رياضي ، علوم تجريبية ، تسيير واقتصاد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8241">
                <a:tc>
                  <a:txBody>
                    <a:bodyPr/>
                    <a:lstStyle/>
                    <a:p>
                      <a:pPr algn="ctr" rtl="1"/>
                      <a:endParaRPr lang="ar-DZ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DZ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DZ" sz="1800" b="1" dirty="0">
                          <a:solidFill>
                            <a:schemeClr val="bg1"/>
                          </a:solidFill>
                        </a:rPr>
                        <a:t>المعدل العام المحصل عليه في امتحان البكالوريا</a:t>
                      </a:r>
                      <a:endParaRPr lang="x-non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DZ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DZ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DZ" sz="2000" b="1" dirty="0" smtClean="0">
                          <a:solidFill>
                            <a:schemeClr val="bg1"/>
                          </a:solidFill>
                        </a:rPr>
                        <a:t>كل </a:t>
                      </a:r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شعب البكالوريا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u="sng" dirty="0">
                          <a:solidFill>
                            <a:schemeClr val="bg1"/>
                          </a:solidFill>
                        </a:rPr>
                        <a:t>ميادين:</a:t>
                      </a:r>
                    </a:p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-علوم إنسانية واجتماعية</a:t>
                      </a:r>
                    </a:p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-حقوق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</a:rPr>
                        <a:t>وعلوم </a:t>
                      </a:r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سياسية</a:t>
                      </a:r>
                    </a:p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-لغة وأدب عربي</a:t>
                      </a:r>
                    </a:p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-علوم اقتصادية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</a:rPr>
                        <a:t>و التسيير </a:t>
                      </a:r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وعلوم تجارية</a:t>
                      </a:r>
                      <a:endParaRPr lang="x-non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236188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0BB6FB18-13FA-48AB-A701-14EE4CB8F5E0}"/>
              </a:ext>
            </a:extLst>
          </p:cNvPr>
          <p:cNvCxnSpPr/>
          <p:nvPr/>
        </p:nvCxnSpPr>
        <p:spPr>
          <a:xfrm>
            <a:off x="425585" y="2407352"/>
            <a:ext cx="33660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0BB6FB18-13FA-48AB-A701-14EE4CB8F5E0}"/>
              </a:ext>
            </a:extLst>
          </p:cNvPr>
          <p:cNvCxnSpPr/>
          <p:nvPr/>
        </p:nvCxnSpPr>
        <p:spPr>
          <a:xfrm>
            <a:off x="499607" y="3918289"/>
            <a:ext cx="33660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704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57478"/>
            <a:ext cx="10538791" cy="1889374"/>
          </a:xfrm>
        </p:spPr>
        <p:txBody>
          <a:bodyPr>
            <a:noAutofit/>
          </a:bodyPr>
          <a:lstStyle/>
          <a:p>
            <a:pPr algn="ctr" rtl="1"/>
            <a:r>
              <a:rPr lang="ar-DZ" sz="5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رابط </a:t>
            </a:r>
            <a:r>
              <a:rPr lang="ar-DZ" sz="5400" b="1" dirty="0">
                <a:solidFill>
                  <a:schemeClr val="tx1"/>
                </a:solidFill>
              </a:rPr>
              <a:t>التسجيل الأولي والتوجيه والتسجيل النهائي </a:t>
            </a:r>
            <a:r>
              <a:rPr lang="ar-DZ" sz="5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لفائدة حاملي البكالوريا الجدد</a:t>
            </a: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x-none" sz="138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6852"/>
            <a:ext cx="10820400" cy="425394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 rtl="1">
              <a:buFont typeface="Wingdings" panose="05000000000000000000" pitchFamily="2" charset="2"/>
              <a:buChar char="v"/>
            </a:pPr>
            <a:r>
              <a:rPr lang="ar-DZ" sz="4000" dirty="0">
                <a:solidFill>
                  <a:schemeClr val="bg1"/>
                </a:solidFill>
              </a:rPr>
              <a:t>يتم التسجيل الأولي </a:t>
            </a:r>
            <a:r>
              <a:rPr lang="ar-DZ" sz="4000" dirty="0" smtClean="0">
                <a:solidFill>
                  <a:schemeClr val="bg1"/>
                </a:solidFill>
              </a:rPr>
              <a:t>وتوجيه حاملي </a:t>
            </a:r>
            <a:r>
              <a:rPr lang="ar-DZ" sz="4000" dirty="0">
                <a:solidFill>
                  <a:schemeClr val="bg1"/>
                </a:solidFill>
              </a:rPr>
              <a:t>شهادة البكالوريا الجدد على </a:t>
            </a:r>
            <a:r>
              <a:rPr lang="ar-DZ" sz="4000" b="1" u="sng" dirty="0">
                <a:solidFill>
                  <a:schemeClr val="bg1"/>
                </a:solidFill>
              </a:rPr>
              <a:t>الخط حصريا</a:t>
            </a:r>
            <a:r>
              <a:rPr lang="ar-DZ" sz="4000" dirty="0">
                <a:solidFill>
                  <a:schemeClr val="bg1"/>
                </a:solidFill>
              </a:rPr>
              <a:t>. </a:t>
            </a:r>
          </a:p>
          <a:p>
            <a:pPr marL="0" indent="0" algn="just" rtl="1">
              <a:buNone/>
            </a:pPr>
            <a:r>
              <a:rPr lang="ar-DZ" sz="4000" dirty="0">
                <a:solidFill>
                  <a:schemeClr val="bg1"/>
                </a:solidFill>
              </a:rPr>
              <a:t>وللقيام بهذه 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dirty="0">
                <a:solidFill>
                  <a:schemeClr val="bg1"/>
                </a:solidFill>
              </a:rPr>
              <a:t>العمليات تم تخصيص موقعين للإنترنت:</a:t>
            </a: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fr-FR" sz="4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://www.mesrs.dz</a:t>
            </a:r>
            <a:r>
              <a:rPr lang="fr-FR" sz="4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fr-FR" sz="4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http://www.orientation.esi.dz</a:t>
            </a:r>
            <a:r>
              <a:rPr lang="fr-FR" sz="4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x-none" sz="44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41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57478"/>
            <a:ext cx="10538791" cy="1187009"/>
          </a:xfrm>
        </p:spPr>
        <p:txBody>
          <a:bodyPr>
            <a:noAutofit/>
          </a:bodyPr>
          <a:lstStyle/>
          <a:p>
            <a:pPr algn="ctr" rtl="1"/>
            <a:r>
              <a:rPr lang="ar-DZ" sz="5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بوابة حامل شهادة </a:t>
            </a:r>
            <a:r>
              <a:rPr lang="ar-DZ" sz="5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البكالوري</a:t>
            </a:r>
            <a:r>
              <a:rPr lang="ar-DZ" sz="5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r>
              <a:rPr lang="ar-DZ" sz="5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DZ" sz="5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endParaRPr lang="x-none" sz="138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5704"/>
            <a:ext cx="10820400" cy="5155096"/>
          </a:xfrm>
          <a:solidFill>
            <a:schemeClr val="accent6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تحتوي بوابة حامل شهادة البكالوريا على المعلومات الآتية: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-دليل حامل شهادة البكالوريا الجديد، 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-مختلف مسارات التكوين المضمونة من طرف كل </a:t>
            </a:r>
            <a:r>
              <a:rPr lang="ar-DZ" sz="3600" dirty="0" smtClean="0">
                <a:solidFill>
                  <a:schemeClr val="bg1"/>
                </a:solidFill>
              </a:rPr>
              <a:t>مؤسسة </a:t>
            </a:r>
            <a:r>
              <a:rPr lang="fr-FR" sz="3600" dirty="0" smtClean="0">
                <a:solidFill>
                  <a:schemeClr val="bg1"/>
                </a:solidFill>
              </a:rPr>
              <a:t>« Géo-portail »</a:t>
            </a:r>
            <a:endParaRPr lang="ar-DZ" sz="3600" dirty="0">
              <a:solidFill>
                <a:schemeClr val="bg1"/>
              </a:solidFill>
            </a:endParaRP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</a:t>
            </a:r>
            <a:r>
              <a:rPr lang="ar-DZ" sz="3600" dirty="0" smtClean="0">
                <a:solidFill>
                  <a:schemeClr val="bg1"/>
                </a:solidFill>
              </a:rPr>
              <a:t>رابط </a:t>
            </a:r>
            <a:r>
              <a:rPr lang="ar-DZ" sz="3600" dirty="0" err="1" smtClean="0">
                <a:solidFill>
                  <a:schemeClr val="bg1"/>
                </a:solidFill>
              </a:rPr>
              <a:t>الواب</a:t>
            </a:r>
            <a:r>
              <a:rPr lang="ar-DZ" sz="3600" dirty="0" smtClean="0">
                <a:solidFill>
                  <a:schemeClr val="bg1"/>
                </a:solidFill>
              </a:rPr>
              <a:t> </a:t>
            </a:r>
            <a:r>
              <a:rPr lang="ar-DZ" sz="3600" dirty="0">
                <a:solidFill>
                  <a:schemeClr val="bg1"/>
                </a:solidFill>
              </a:rPr>
              <a:t>نحو بوابة كل مؤسسة من مؤسسات التعليم العالي،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-العديد من المعلومات التكميلية ومنها المتعلقة بالخدمات الجامعية (المنحة الدراسية والنقل والإيواء والإطعام).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-نسخة أندرويد من منشور ."</a:t>
            </a:r>
            <a:r>
              <a:rPr lang="fr-FR" sz="3600" dirty="0" err="1">
                <a:solidFill>
                  <a:schemeClr val="bg1"/>
                </a:solidFill>
              </a:rPr>
              <a:t>TawdjihCom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ar-DZ" sz="3600" dirty="0">
                <a:solidFill>
                  <a:schemeClr val="bg1"/>
                </a:solidFill>
              </a:rPr>
              <a:t>" (نسخة تفاعلية للمنشور الممكن تحميله والقابل للتثبيت على نظام أندرويد : هاتف </a:t>
            </a:r>
            <a:r>
              <a:rPr lang="ar-DZ" sz="3600" dirty="0" smtClean="0">
                <a:solidFill>
                  <a:schemeClr val="bg1"/>
                </a:solidFill>
              </a:rPr>
              <a:t>ذكي و </a:t>
            </a:r>
            <a:r>
              <a:rPr lang="ar-DZ" sz="3600" dirty="0">
                <a:solidFill>
                  <a:schemeClr val="bg1"/>
                </a:solidFill>
              </a:rPr>
              <a:t>لوحة إلكترونية)</a:t>
            </a:r>
            <a:endParaRPr lang="fr-FR" sz="3600" dirty="0">
              <a:solidFill>
                <a:schemeClr val="bg1"/>
              </a:solidFill>
            </a:endParaRPr>
          </a:p>
          <a:p>
            <a:pPr algn="just" rtl="1">
              <a:buFont typeface="Wingdings" panose="05000000000000000000" pitchFamily="2" charset="2"/>
              <a:buChar char="v"/>
            </a:pPr>
            <a:endParaRPr lang="ar-DZ" sz="4000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r>
              <a:rPr lang="ar-DZ" sz="4000" b="1" u="sng" dirty="0">
                <a:solidFill>
                  <a:srgbClr val="7030A0"/>
                </a:solidFill>
              </a:rPr>
              <a:t>رابط بوابة حامل شهادة </a:t>
            </a:r>
            <a:r>
              <a:rPr lang="ar-DZ" sz="4000" b="1" u="sng" dirty="0" err="1">
                <a:solidFill>
                  <a:srgbClr val="7030A0"/>
                </a:solidFill>
              </a:rPr>
              <a:t>البكالوريا</a:t>
            </a:r>
            <a:r>
              <a:rPr lang="ar-DZ" sz="4000" b="1" u="sng" dirty="0">
                <a:solidFill>
                  <a:srgbClr val="7030A0"/>
                </a:solidFill>
              </a:rPr>
              <a:t> </a:t>
            </a:r>
            <a:r>
              <a:rPr lang="ar-DZ" sz="4000" b="1" u="sng" dirty="0" err="1" smtClean="0">
                <a:solidFill>
                  <a:srgbClr val="7030A0"/>
                </a:solidFill>
              </a:rPr>
              <a:t>2022:</a:t>
            </a:r>
            <a:endParaRPr lang="ar-DZ" sz="4000" b="1" u="sng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4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</a:t>
            </a:r>
            <a:r>
              <a:rPr lang="fr-FR" sz="4400" b="1" dirty="0" smtClean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bac202</a:t>
            </a:r>
            <a:r>
              <a:rPr lang="ar-DZ" sz="4400" b="1" dirty="0" smtClean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</a:t>
            </a:r>
            <a:r>
              <a:rPr lang="fr-FR" sz="4400" b="1" dirty="0" smtClean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fr-FR" sz="4400" b="1" dirty="0" err="1" smtClean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mesrs.dz</a:t>
            </a:r>
            <a:r>
              <a:rPr lang="fr-FR" sz="4400" b="1" dirty="0" smtClean="0">
                <a:solidFill>
                  <a:srgbClr val="0070C0"/>
                </a:solidFill>
              </a:rPr>
              <a:t> </a:t>
            </a:r>
            <a:endParaRPr lang="x-none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07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</TotalTime>
  <Words>338</Words>
  <Application>Microsoft Office PowerPoint</Application>
  <PresentationFormat>Personnalisé</PresentationFormat>
  <Paragraphs>61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Ion</vt:lpstr>
      <vt:lpstr>الجمهورية الجزائرية الديمقراطية الشعبية وزارة التعليم العالي والبحث العلمي جامعة البليدة 2 لونيسي علي </vt:lpstr>
      <vt:lpstr>معايير التوجيه للتعليم والتكوين العاليين </vt:lpstr>
      <vt:lpstr>المعدلات الموزونة المحسوبة حسب ميادين أو شعب التكوين بجامعة البليدة 2</vt:lpstr>
      <vt:lpstr>رابط التسجيل الأولي والتوجيه والتسجيل النهائي لفائدة حاملي البكالوريا الجدد </vt:lpstr>
      <vt:lpstr>بوابة حامل شهادة البكالوريا 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2011</cp:lastModifiedBy>
  <cp:revision>15</cp:revision>
  <dcterms:created xsi:type="dcterms:W3CDTF">2021-07-26T07:08:27Z</dcterms:created>
  <dcterms:modified xsi:type="dcterms:W3CDTF">2022-07-03T15:06:02Z</dcterms:modified>
</cp:coreProperties>
</file>