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1D3"/>
    <a:srgbClr val="E76F39"/>
    <a:srgbClr val="FCE2F8"/>
    <a:srgbClr val="F36A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98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285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675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56950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2440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94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366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1971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9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90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47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493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159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460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00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35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543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6631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560F1D-464B-4115-8EC8-9BF157AC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77078"/>
            <a:ext cx="9448800" cy="3151423"/>
          </a:xfrm>
        </p:spPr>
        <p:txBody>
          <a:bodyPr>
            <a:noAutofit/>
          </a:bodyPr>
          <a:lstStyle/>
          <a:p>
            <a:pPr algn="r" rtl="1"/>
            <a:r>
              <a:rPr lang="ar-DZ" sz="48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4800" dirty="0">
                <a:solidFill>
                  <a:schemeClr val="tx1"/>
                </a:solidFill>
              </a:rPr>
            </a:br>
            <a:r>
              <a:rPr lang="ar-DZ" sz="48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sz="4800" dirty="0">
                <a:solidFill>
                  <a:schemeClr val="tx1"/>
                </a:solidFill>
              </a:rPr>
            </a:br>
            <a:endParaRPr lang="x-none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8767AB7-D395-4142-8035-23B4F6489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451" y="3759380"/>
            <a:ext cx="10475843" cy="2621541"/>
          </a:xfrm>
          <a:solidFill>
            <a:srgbClr val="FF0000"/>
          </a:solidFill>
        </p:spPr>
        <p:txBody>
          <a:bodyPr>
            <a:normAutofit fontScale="85000" lnSpcReduction="10000"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الجزائريون </a:t>
            </a:r>
            <a:r>
              <a:rPr lang="ar-DZ" sz="64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الحاصلون</a:t>
            </a:r>
            <a:r>
              <a:rPr lang="ar-DZ" sz="6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DZ" sz="6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شهادة البكالوريا</a:t>
            </a: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sz="64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قبل سنة </a:t>
            </a:r>
            <a:r>
              <a:rPr lang="ar-DZ" sz="6400" b="1" dirty="0" smtClean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  <a:endParaRPr lang="x-none" sz="6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t 24">
            <a:extLst>
              <a:ext uri="{FF2B5EF4-FFF2-40B4-BE49-F238E27FC236}">
                <a16:creationId xmlns:a16="http://schemas.microsoft.com/office/drawing/2014/main" xmlns="" id="{88E93CDC-14E4-478D-B386-0597D5FEF34C}"/>
              </a:ext>
            </a:extLst>
          </p:cNvPr>
          <p:cNvPicPr>
            <a:picLocks noRo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1697329"/>
            <a:ext cx="122396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723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366" y="1480078"/>
            <a:ext cx="10820400" cy="4293704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 algn="just" rtl="1"/>
            <a:r>
              <a:rPr lang="ar-DZ" sz="4400" dirty="0">
                <a:solidFill>
                  <a:schemeClr val="bg1"/>
                </a:solidFill>
              </a:rPr>
              <a:t>يمكن الجزائريون الحاصلين على شهادة </a:t>
            </a:r>
            <a:r>
              <a:rPr lang="ar-DZ" sz="4400" dirty="0" err="1" smtClean="0">
                <a:solidFill>
                  <a:schemeClr val="bg1"/>
                </a:solidFill>
              </a:rPr>
              <a:t>البكالوريا</a:t>
            </a:r>
            <a:r>
              <a:rPr lang="ar-DZ" sz="4400" dirty="0" smtClean="0">
                <a:solidFill>
                  <a:schemeClr val="bg1"/>
                </a:solidFill>
              </a:rPr>
              <a:t> وطنية أو أجنبية </a:t>
            </a:r>
            <a:r>
              <a:rPr lang="ar-DZ" sz="4400" dirty="0">
                <a:solidFill>
                  <a:schemeClr val="bg1"/>
                </a:solidFill>
              </a:rPr>
              <a:t>قبل دورة </a:t>
            </a:r>
            <a:r>
              <a:rPr lang="ar-DZ" sz="4400" dirty="0" err="1" smtClean="0">
                <a:solidFill>
                  <a:schemeClr val="bg1"/>
                </a:solidFill>
              </a:rPr>
              <a:t>2022 </a:t>
            </a:r>
            <a:r>
              <a:rPr lang="ar-DZ" sz="4400" dirty="0">
                <a:solidFill>
                  <a:schemeClr val="bg1"/>
                </a:solidFill>
              </a:rPr>
              <a:t>، والذين لم يقوموا بأي تسجيل جامعي منذ حصولهم عليها، بإيداع طلب </a:t>
            </a:r>
            <a:r>
              <a:rPr lang="ar-DZ" sz="4400" dirty="0" smtClean="0">
                <a:solidFill>
                  <a:schemeClr val="bg1"/>
                </a:solidFill>
              </a:rPr>
              <a:t>تسجيل</a:t>
            </a:r>
          </a:p>
          <a:p>
            <a:pPr algn="ctr" rtl="1">
              <a:buNone/>
            </a:pPr>
            <a:r>
              <a:rPr lang="ar-DZ" sz="5200" b="1" u="sng" dirty="0" smtClean="0">
                <a:solidFill>
                  <a:schemeClr val="bg1"/>
                </a:solidFill>
              </a:rPr>
              <a:t> </a:t>
            </a:r>
            <a:r>
              <a:rPr lang="ar-DZ" sz="5200" b="1" u="sng" dirty="0">
                <a:solidFill>
                  <a:schemeClr val="bg1"/>
                </a:solidFill>
              </a:rPr>
              <a:t>ابتداء من </a:t>
            </a:r>
            <a:r>
              <a:rPr lang="ar-DZ" sz="5200" b="1" u="sng" dirty="0" smtClean="0">
                <a:solidFill>
                  <a:schemeClr val="bg1"/>
                </a:solidFill>
              </a:rPr>
              <a:t>8 </a:t>
            </a:r>
            <a:r>
              <a:rPr lang="ar-DZ" sz="5200" b="1" u="sng" dirty="0">
                <a:solidFill>
                  <a:schemeClr val="bg1"/>
                </a:solidFill>
              </a:rPr>
              <a:t>سبتمبر </a:t>
            </a:r>
            <a:r>
              <a:rPr lang="ar-DZ" sz="5200" b="1" u="sng" dirty="0" smtClean="0">
                <a:solidFill>
                  <a:schemeClr val="bg1"/>
                </a:solidFill>
              </a:rPr>
              <a:t>2022</a:t>
            </a:r>
            <a:r>
              <a:rPr lang="ar-DZ" sz="5200" b="1" dirty="0" smtClean="0">
                <a:solidFill>
                  <a:schemeClr val="bg1"/>
                </a:solidFill>
              </a:rPr>
              <a:t> </a:t>
            </a:r>
          </a:p>
          <a:p>
            <a:pPr algn="just" rtl="1">
              <a:buNone/>
            </a:pPr>
            <a:r>
              <a:rPr lang="ar-DZ" sz="4400" dirty="0" smtClean="0">
                <a:solidFill>
                  <a:schemeClr val="bg1"/>
                </a:solidFill>
              </a:rPr>
              <a:t>على </a:t>
            </a:r>
            <a:r>
              <a:rPr lang="ar-DZ" sz="4400" dirty="0">
                <a:solidFill>
                  <a:schemeClr val="bg1"/>
                </a:solidFill>
              </a:rPr>
              <a:t>مستوى إحدى المؤسسات الجامعية التابعة  لدوائرهم الجغرافية، طبقا للشروط البيداغوجية والمعدلات الدنيا للالتحاق بالشعبة أو ميدان التكوين لسنة حصولهم </a:t>
            </a:r>
            <a:r>
              <a:rPr lang="ar-DZ" sz="4400" dirty="0" smtClean="0">
                <a:solidFill>
                  <a:schemeClr val="bg1"/>
                </a:solidFill>
              </a:rPr>
              <a:t>على شهادة </a:t>
            </a:r>
            <a:r>
              <a:rPr lang="ar-DZ" sz="4400" dirty="0">
                <a:solidFill>
                  <a:schemeClr val="bg1"/>
                </a:solidFill>
              </a:rPr>
              <a:t>البكالوريا ، وفي حدود المقاعد البيداغوجية المتوفرة.</a:t>
            </a:r>
          </a:p>
          <a:p>
            <a:pPr algn="just" rtl="1"/>
            <a:r>
              <a:rPr lang="ar-DZ" sz="4400" dirty="0">
                <a:solidFill>
                  <a:schemeClr val="bg1"/>
                </a:solidFill>
              </a:rPr>
              <a:t>يتم التكفل، حصريا، بهذه الطلبات من طرف المؤسسة المعنية.</a:t>
            </a:r>
            <a:endParaRPr lang="x-non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6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5704"/>
            <a:ext cx="10820400" cy="515509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 rtl="1"/>
            <a:r>
              <a:rPr lang="ar-DZ" sz="4400" dirty="0">
                <a:solidFill>
                  <a:schemeClr val="bg1"/>
                </a:solidFill>
              </a:rPr>
              <a:t>يمكن لحاملي شهادة بكالوريا أجنبية المحصل عليها قبل دورة </a:t>
            </a:r>
            <a:r>
              <a:rPr lang="ar-DZ" sz="4400" dirty="0" err="1" smtClean="0">
                <a:solidFill>
                  <a:schemeClr val="bg1"/>
                </a:solidFill>
              </a:rPr>
              <a:t>2022 </a:t>
            </a:r>
            <a:r>
              <a:rPr lang="ar-DZ" sz="4400" dirty="0">
                <a:solidFill>
                  <a:schemeClr val="bg1"/>
                </a:solidFill>
              </a:rPr>
              <a:t>،  والذين لم يقوموا بأي تسجيل جامعي منذ حصولهم عليها، ولم يشاركوا في اختبار الالتحاق للسنوات السابقة، إيداع طلب تسجيل بعنوان السنة الجامعية       </a:t>
            </a:r>
            <a:r>
              <a:rPr lang="ar-DZ" sz="4400" dirty="0" smtClean="0">
                <a:solidFill>
                  <a:schemeClr val="bg1"/>
                </a:solidFill>
              </a:rPr>
              <a:t>2022-2023 </a:t>
            </a:r>
            <a:r>
              <a:rPr lang="ar-DZ" sz="4400" dirty="0">
                <a:solidFill>
                  <a:schemeClr val="bg1"/>
                </a:solidFill>
              </a:rPr>
              <a:t>في إحدى مؤسسات التعليم العالي </a:t>
            </a:r>
            <a:r>
              <a:rPr lang="ar-DZ" sz="4400" dirty="0" smtClean="0">
                <a:solidFill>
                  <a:schemeClr val="bg1"/>
                </a:solidFill>
              </a:rPr>
              <a:t>وفق الإجراء </a:t>
            </a:r>
            <a:r>
              <a:rPr lang="ar-DZ" sz="4400" dirty="0">
                <a:solidFill>
                  <a:schemeClr val="bg1"/>
                </a:solidFill>
              </a:rPr>
              <a:t>المنصوص عليها في </a:t>
            </a:r>
            <a:r>
              <a:rPr lang="ar-DZ" sz="4400" dirty="0" smtClean="0">
                <a:solidFill>
                  <a:schemeClr val="bg1"/>
                </a:solidFill>
              </a:rPr>
              <a:t>المنشور </a:t>
            </a:r>
            <a:r>
              <a:rPr lang="ar-DZ" sz="4400" dirty="0" err="1" smtClean="0">
                <a:solidFill>
                  <a:schemeClr val="bg1"/>
                </a:solidFill>
              </a:rPr>
              <a:t>الوزاري،</a:t>
            </a:r>
            <a:endParaRPr lang="ar-DZ" sz="4400" dirty="0" smtClean="0">
              <a:solidFill>
                <a:schemeClr val="bg1"/>
              </a:solidFill>
            </a:endParaRPr>
          </a:p>
          <a:p>
            <a:pPr algn="ctr" rtl="1">
              <a:buNone/>
            </a:pPr>
            <a:r>
              <a:rPr lang="ar-DZ" sz="4400" dirty="0" smtClean="0">
                <a:solidFill>
                  <a:schemeClr val="bg1"/>
                </a:solidFill>
              </a:rPr>
              <a:t> </a:t>
            </a:r>
            <a:r>
              <a:rPr lang="ar-DZ" sz="4800" b="1" u="sng" dirty="0">
                <a:solidFill>
                  <a:schemeClr val="bg1"/>
                </a:solidFill>
              </a:rPr>
              <a:t>ابتداء </a:t>
            </a:r>
            <a:r>
              <a:rPr lang="ar-DZ" sz="4800" b="1" u="sng" dirty="0" smtClean="0">
                <a:solidFill>
                  <a:schemeClr val="bg1"/>
                </a:solidFill>
              </a:rPr>
              <a:t>من 08 </a:t>
            </a:r>
            <a:r>
              <a:rPr lang="ar-DZ" sz="4800" b="1" u="sng" dirty="0">
                <a:solidFill>
                  <a:schemeClr val="bg1"/>
                </a:solidFill>
              </a:rPr>
              <a:t>سبتمبر </a:t>
            </a:r>
            <a:r>
              <a:rPr lang="ar-DZ" sz="4800" b="1" u="sng" dirty="0" smtClean="0">
                <a:solidFill>
                  <a:schemeClr val="bg1"/>
                </a:solidFill>
              </a:rPr>
              <a:t>2022</a:t>
            </a:r>
            <a:endParaRPr lang="x-none" sz="4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89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6CAAA6-501D-42C0-96F1-8FF1A37A8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45704"/>
            <a:ext cx="10820400" cy="515509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1"/>
            <a:endParaRPr lang="ar-DZ" sz="4400" dirty="0">
              <a:solidFill>
                <a:schemeClr val="bg1"/>
              </a:solidFill>
            </a:endParaRPr>
          </a:p>
          <a:p>
            <a:pPr algn="ctr" rtl="1"/>
            <a:r>
              <a:rPr lang="ar-DZ" sz="4400" dirty="0">
                <a:solidFill>
                  <a:schemeClr val="bg1"/>
                </a:solidFill>
              </a:rPr>
              <a:t>حدد آخر أجل للتسجيل في المؤسسات الجامعية             </a:t>
            </a:r>
          </a:p>
          <a:p>
            <a:pPr algn="ctr" rtl="1"/>
            <a:endParaRPr lang="ar-DZ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DZ" sz="4400" b="1" dirty="0">
                <a:solidFill>
                  <a:srgbClr val="C00000"/>
                </a:solidFill>
              </a:rPr>
              <a:t>يوم </a:t>
            </a:r>
            <a:r>
              <a:rPr lang="ar-DZ" sz="4400" b="1" dirty="0" smtClean="0">
                <a:solidFill>
                  <a:srgbClr val="C00000"/>
                </a:solidFill>
              </a:rPr>
              <a:t>15 </a:t>
            </a:r>
            <a:r>
              <a:rPr lang="ar-DZ" sz="4400" b="1" dirty="0">
                <a:solidFill>
                  <a:srgbClr val="C00000"/>
                </a:solidFill>
              </a:rPr>
              <a:t>سبتمبر </a:t>
            </a:r>
            <a:r>
              <a:rPr lang="ar-DZ" sz="4400" b="1" dirty="0" smtClean="0">
                <a:solidFill>
                  <a:srgbClr val="C00000"/>
                </a:solidFill>
              </a:rPr>
              <a:t>2022</a:t>
            </a:r>
          </a:p>
          <a:p>
            <a:pPr marL="0" indent="0" algn="ctr" rtl="1">
              <a:buNone/>
            </a:pPr>
            <a:endParaRPr lang="ar-DZ" sz="4400" b="1" dirty="0" smtClean="0">
              <a:solidFill>
                <a:srgbClr val="C00000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chemeClr val="bg1"/>
                </a:solidFill>
              </a:rPr>
              <a:t>ملاحظة: لا يستفيد </a:t>
            </a:r>
            <a:r>
              <a:rPr lang="ar-DZ" sz="3200" b="1" dirty="0" err="1" smtClean="0">
                <a:solidFill>
                  <a:schemeClr val="bg1"/>
                </a:solidFill>
              </a:rPr>
              <a:t>حاملوا</a:t>
            </a:r>
            <a:r>
              <a:rPr lang="ar-DZ" sz="3200" b="1" dirty="0" smtClean="0">
                <a:solidFill>
                  <a:schemeClr val="bg1"/>
                </a:solidFill>
              </a:rPr>
              <a:t> أكثر من شهادة </a:t>
            </a:r>
            <a:r>
              <a:rPr lang="ar-DZ" sz="3200" b="1" dirty="0" err="1" smtClean="0">
                <a:solidFill>
                  <a:schemeClr val="bg1"/>
                </a:solidFill>
              </a:rPr>
              <a:t>بكالوريا</a:t>
            </a:r>
            <a:r>
              <a:rPr lang="ar-DZ" sz="3200" b="1" dirty="0" smtClean="0">
                <a:solidFill>
                  <a:schemeClr val="bg1"/>
                </a:solidFill>
              </a:rPr>
              <a:t> سوى من تسجيل واحد فقط.</a:t>
            </a:r>
            <a:endParaRPr lang="ar-DZ" sz="32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ar-DZ" sz="4400" b="1" dirty="0">
              <a:solidFill>
                <a:srgbClr val="C00000"/>
              </a:solidFill>
            </a:endParaRPr>
          </a:p>
          <a:p>
            <a:pPr marL="0" indent="0" algn="ctr" rtl="1">
              <a:buNone/>
            </a:pPr>
            <a:endParaRPr lang="x-none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929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169</Words>
  <Application>Microsoft Office PowerPoint</Application>
  <PresentationFormat>Personnalisé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Ion</vt:lpstr>
      <vt:lpstr>الجمهورية الجزائرية الديمقراطية الشعبية وزارة التعليم العالي والبحث العلمي جامعة البليدة 2 لونيسي علي 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جامعة البليدة 2 لونيسي علي</dc:title>
  <dc:creator>PC Doyen</dc:creator>
  <cp:lastModifiedBy>2011</cp:lastModifiedBy>
  <cp:revision>16</cp:revision>
  <dcterms:created xsi:type="dcterms:W3CDTF">2021-07-26T07:08:27Z</dcterms:created>
  <dcterms:modified xsi:type="dcterms:W3CDTF">2022-07-03T17:33:47Z</dcterms:modified>
</cp:coreProperties>
</file>