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6" r:id="rId2"/>
    <p:sldId id="272" r:id="rId3"/>
    <p:sldId id="273" r:id="rId4"/>
    <p:sldId id="274" r:id="rId5"/>
    <p:sldId id="275" r:id="rId6"/>
    <p:sldId id="276" r:id="rId7"/>
    <p:sldId id="277" r:id="rId8"/>
    <p:sldId id="27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A2D"/>
    <a:srgbClr val="EB41D3"/>
    <a:srgbClr val="E76F39"/>
    <a:srgbClr val="FCE2F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17675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62643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07038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108660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9666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924140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10203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986029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64496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0741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0240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0313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8871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02162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6148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7114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68324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048642968"/>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560F1D-464B-4115-8EC8-9BF157ACF534}"/>
              </a:ext>
            </a:extLst>
          </p:cNvPr>
          <p:cNvSpPr>
            <a:spLocks noGrp="1"/>
          </p:cNvSpPr>
          <p:nvPr>
            <p:ph type="ctrTitle"/>
          </p:nvPr>
        </p:nvSpPr>
        <p:spPr>
          <a:xfrm>
            <a:off x="1371600" y="477078"/>
            <a:ext cx="9448800" cy="3151423"/>
          </a:xfrm>
        </p:spPr>
        <p:txBody>
          <a:bodyPr>
            <a:noAutofit/>
          </a:bodyPr>
          <a:lstStyle/>
          <a:p>
            <a:pPr algn="r" rtl="1"/>
            <a:r>
              <a:rPr lang="ar-DZ" sz="4800" dirty="0">
                <a:solidFill>
                  <a:schemeClr val="tx1"/>
                </a:solidFill>
              </a:rPr>
              <a:t>الجمهورية الجزائرية الديمقراطية الشعبية</a:t>
            </a:r>
            <a:br>
              <a:rPr lang="ar-DZ" sz="4800" dirty="0">
                <a:solidFill>
                  <a:schemeClr val="tx1"/>
                </a:solidFill>
              </a:rPr>
            </a:br>
            <a:r>
              <a:rPr lang="ar-DZ" sz="4800" dirty="0">
                <a:solidFill>
                  <a:schemeClr val="tx1"/>
                </a:solidFill>
              </a:rPr>
              <a:t>وزارة التعليم العالي والبحث العلمي</a:t>
            </a:r>
            <a:br>
              <a:rPr lang="ar-DZ" sz="4800" dirty="0">
                <a:solidFill>
                  <a:schemeClr val="tx1"/>
                </a:solidFill>
              </a:rPr>
            </a:br>
            <a:r>
              <a:rPr lang="ar-DZ" sz="4800" dirty="0">
                <a:solidFill>
                  <a:schemeClr val="tx1"/>
                </a:solidFill>
              </a:rPr>
              <a:t>جامعة البليدة 2 لونيسي علي</a:t>
            </a:r>
            <a:br>
              <a:rPr lang="ar-DZ" sz="4800" dirty="0">
                <a:solidFill>
                  <a:schemeClr val="tx1"/>
                </a:solidFill>
              </a:rPr>
            </a:br>
            <a:endParaRPr lang="x-none" sz="4800" dirty="0"/>
          </a:p>
        </p:txBody>
      </p:sp>
      <p:sp>
        <p:nvSpPr>
          <p:cNvPr id="3" name="Sous-titre 2">
            <a:extLst>
              <a:ext uri="{FF2B5EF4-FFF2-40B4-BE49-F238E27FC236}">
                <a16:creationId xmlns:a16="http://schemas.microsoft.com/office/drawing/2014/main" xmlns="" id="{18767AB7-D395-4142-8035-23B4F648945A}"/>
              </a:ext>
            </a:extLst>
          </p:cNvPr>
          <p:cNvSpPr>
            <a:spLocks noGrp="1"/>
          </p:cNvSpPr>
          <p:nvPr>
            <p:ph type="subTitle" idx="1"/>
          </p:nvPr>
        </p:nvSpPr>
        <p:spPr>
          <a:xfrm>
            <a:off x="470451" y="3759380"/>
            <a:ext cx="10475843" cy="2621541"/>
          </a:xfrm>
          <a:solidFill>
            <a:srgbClr val="F36A2D"/>
          </a:solidFill>
        </p:spPr>
        <p:txBody>
          <a:bodyPr>
            <a:normAutofit/>
          </a:bodyPr>
          <a:lstStyle/>
          <a:p>
            <a:pPr algn="ctr" rtl="1">
              <a:lnSpc>
                <a:spcPct val="107000"/>
              </a:lnSpc>
              <a:spcAft>
                <a:spcPts val="800"/>
              </a:spcAft>
            </a:pP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تسجيل الطلبة الجزائريين </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المتحصلين</a:t>
            </a: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على شهادة </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البكالوريا</a:t>
            </a: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الوطنية </a:t>
            </a: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(2022</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a:t>
            </a:r>
            <a:endParaRPr lang="x-none" sz="6000" b="1" dirty="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Objet 24">
            <a:extLst>
              <a:ext uri="{FF2B5EF4-FFF2-40B4-BE49-F238E27FC236}">
                <a16:creationId xmlns:a16="http://schemas.microsoft.com/office/drawing/2014/main" xmlns="" id="{88E93CDC-14E4-478D-B386-0597D5FEF34C}"/>
              </a:ext>
            </a:extLst>
          </p:cNvPr>
          <p:cNvPicPr>
            <a:picLocks noRo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820400" y="1697329"/>
            <a:ext cx="1223963" cy="1150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6723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FFAA9A-C616-4833-B23E-018A77356597}"/>
              </a:ext>
            </a:extLst>
          </p:cNvPr>
          <p:cNvSpPr>
            <a:spLocks noGrp="1"/>
          </p:cNvSpPr>
          <p:nvPr>
            <p:ph type="title"/>
          </p:nvPr>
        </p:nvSpPr>
        <p:spPr>
          <a:xfrm>
            <a:off x="967409" y="814069"/>
            <a:ext cx="10538791" cy="1293027"/>
          </a:xfrm>
        </p:spPr>
        <p:txBody>
          <a:bodyPr>
            <a:noAutofit/>
          </a:bodyPr>
          <a:lstStyle/>
          <a:p>
            <a:pPr algn="ctr" rtl="1"/>
            <a:r>
              <a:rPr lang="ar-DZ" sz="6000" b="1" dirty="0">
                <a:effectLst/>
                <a:latin typeface="Calibri" panose="020F0502020204030204" pitchFamily="34" charset="0"/>
                <a:ea typeface="Calibri" panose="020F0502020204030204" pitchFamily="34" charset="0"/>
                <a:cs typeface="Arial" panose="020B0604020202020204" pitchFamily="34" charset="0"/>
              </a:rPr>
              <a:t>التسجيل الأولي</a:t>
            </a:r>
            <a:endParaRPr lang="x-none" sz="16600" b="1" dirty="0">
              <a:solidFill>
                <a:srgbClr val="92D050"/>
              </a:solidFill>
            </a:endParaRPr>
          </a:p>
        </p:txBody>
      </p:sp>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2107096"/>
            <a:ext cx="10820400" cy="4293704"/>
          </a:xfrm>
          <a:solidFill>
            <a:schemeClr val="accent2">
              <a:lumMod val="60000"/>
              <a:lumOff val="40000"/>
            </a:schemeClr>
          </a:solidFill>
        </p:spPr>
        <p:txBody>
          <a:bodyPr>
            <a:normAutofit/>
          </a:bodyPr>
          <a:lstStyle/>
          <a:p>
            <a:pPr algn="just" rtl="1"/>
            <a:r>
              <a:rPr lang="ar-DZ" sz="4000" dirty="0" smtClean="0">
                <a:solidFill>
                  <a:schemeClr val="bg1"/>
                </a:solidFill>
              </a:rPr>
              <a:t>ب</a:t>
            </a:r>
            <a:r>
              <a:rPr lang="ar-DZ" sz="4000" dirty="0" smtClean="0">
                <a:solidFill>
                  <a:schemeClr val="bg1"/>
                </a:solidFill>
              </a:rPr>
              <a:t>استعمال رقم </a:t>
            </a:r>
            <a:r>
              <a:rPr lang="ar-DZ" sz="4000" dirty="0">
                <a:solidFill>
                  <a:schemeClr val="bg1"/>
                </a:solidFill>
              </a:rPr>
              <a:t>التسجيل </a:t>
            </a:r>
            <a:r>
              <a:rPr lang="ar-DZ" sz="4000" dirty="0" smtClean="0">
                <a:solidFill>
                  <a:schemeClr val="bg1"/>
                </a:solidFill>
              </a:rPr>
              <a:t>ورمز </a:t>
            </a:r>
            <a:r>
              <a:rPr lang="ar-DZ" sz="4000" dirty="0" err="1" smtClean="0">
                <a:solidFill>
                  <a:schemeClr val="bg1"/>
                </a:solidFill>
              </a:rPr>
              <a:t>البكالوريا</a:t>
            </a:r>
            <a:r>
              <a:rPr lang="ar-DZ" sz="4000" dirty="0" smtClean="0">
                <a:solidFill>
                  <a:schemeClr val="bg1"/>
                </a:solidFill>
              </a:rPr>
              <a:t> المبين </a:t>
            </a:r>
            <a:r>
              <a:rPr lang="ar-DZ" sz="4000" dirty="0">
                <a:solidFill>
                  <a:schemeClr val="bg1"/>
                </a:solidFill>
              </a:rPr>
              <a:t>في كشف </a:t>
            </a:r>
            <a:r>
              <a:rPr lang="ar-DZ" sz="4000" dirty="0" smtClean="0">
                <a:solidFill>
                  <a:schemeClr val="bg1"/>
                </a:solidFill>
              </a:rPr>
              <a:t>النقاط، </a:t>
            </a:r>
            <a:r>
              <a:rPr lang="ar-DZ" sz="4000" dirty="0">
                <a:solidFill>
                  <a:schemeClr val="bg1"/>
                </a:solidFill>
              </a:rPr>
              <a:t>يمكن للمترشح الولوج عبر </a:t>
            </a:r>
            <a:r>
              <a:rPr lang="ar-DZ" sz="4000" dirty="0" smtClean="0">
                <a:solidFill>
                  <a:schemeClr val="bg1"/>
                </a:solidFill>
              </a:rPr>
              <a:t>مواقع </a:t>
            </a:r>
            <a:r>
              <a:rPr lang="ar-DZ" sz="4000" dirty="0" err="1" smtClean="0">
                <a:solidFill>
                  <a:schemeClr val="bg1"/>
                </a:solidFill>
              </a:rPr>
              <a:t>الأنترنت</a:t>
            </a:r>
            <a:r>
              <a:rPr lang="ar-DZ" sz="4000" dirty="0" smtClean="0">
                <a:solidFill>
                  <a:schemeClr val="bg1"/>
                </a:solidFill>
              </a:rPr>
              <a:t> الاطلاع على قائمة </a:t>
            </a:r>
            <a:r>
              <a:rPr lang="ar-DZ" sz="4000" dirty="0">
                <a:solidFill>
                  <a:schemeClr val="bg1"/>
                </a:solidFill>
              </a:rPr>
              <a:t>التكوينات </a:t>
            </a:r>
            <a:r>
              <a:rPr lang="ar-DZ" sz="4000" dirty="0" err="1" smtClean="0">
                <a:solidFill>
                  <a:schemeClr val="bg1"/>
                </a:solidFill>
              </a:rPr>
              <a:t>المسموحة</a:t>
            </a:r>
            <a:r>
              <a:rPr lang="ar-DZ" sz="4000" dirty="0" smtClean="0">
                <a:solidFill>
                  <a:schemeClr val="bg1"/>
                </a:solidFill>
              </a:rPr>
              <a:t> له.</a:t>
            </a:r>
            <a:endParaRPr lang="ar-DZ" sz="4000" dirty="0">
              <a:solidFill>
                <a:schemeClr val="bg1"/>
              </a:solidFill>
            </a:endParaRPr>
          </a:p>
          <a:p>
            <a:pPr algn="just" rtl="1"/>
            <a:r>
              <a:rPr lang="ar-DZ" sz="4000" dirty="0" smtClean="0">
                <a:solidFill>
                  <a:schemeClr val="bg1"/>
                </a:solidFill>
              </a:rPr>
              <a:t>ينبغي على </a:t>
            </a:r>
            <a:r>
              <a:rPr lang="ar-DZ" sz="4000" dirty="0" err="1" smtClean="0">
                <a:solidFill>
                  <a:schemeClr val="bg1"/>
                </a:solidFill>
              </a:rPr>
              <a:t>المترشح</a:t>
            </a:r>
            <a:r>
              <a:rPr lang="ar-DZ" sz="4000" dirty="0" smtClean="0">
                <a:solidFill>
                  <a:schemeClr val="bg1"/>
                </a:solidFill>
              </a:rPr>
              <a:t> ملء </a:t>
            </a:r>
            <a:r>
              <a:rPr lang="ar-DZ" sz="4000" dirty="0">
                <a:solidFill>
                  <a:schemeClr val="bg1"/>
                </a:solidFill>
              </a:rPr>
              <a:t>بطاقة </a:t>
            </a:r>
            <a:r>
              <a:rPr lang="ar-DZ" sz="4000" dirty="0" smtClean="0">
                <a:solidFill>
                  <a:schemeClr val="bg1"/>
                </a:solidFill>
              </a:rPr>
              <a:t>الرغبات من بين هذه التكوينات حسب ترتيب تنازلي </a:t>
            </a:r>
            <a:r>
              <a:rPr lang="ar-DZ" sz="4000" dirty="0">
                <a:solidFill>
                  <a:schemeClr val="bg1"/>
                </a:solidFill>
              </a:rPr>
              <a:t>ستة (06) اختيارات على الأقل </a:t>
            </a:r>
            <a:r>
              <a:rPr lang="ar-DZ" sz="4000" dirty="0" smtClean="0">
                <a:solidFill>
                  <a:schemeClr val="bg1"/>
                </a:solidFill>
              </a:rPr>
              <a:t>و</a:t>
            </a:r>
            <a:r>
              <a:rPr lang="ar-DZ" sz="4000" dirty="0" smtClean="0">
                <a:solidFill>
                  <a:schemeClr val="bg1"/>
                </a:solidFill>
              </a:rPr>
              <a:t> </a:t>
            </a:r>
            <a:r>
              <a:rPr lang="ar-DZ" sz="4000" dirty="0" err="1" smtClean="0">
                <a:solidFill>
                  <a:schemeClr val="bg1"/>
                </a:solidFill>
              </a:rPr>
              <a:t>عشر </a:t>
            </a:r>
            <a:r>
              <a:rPr lang="ar-DZ" sz="4000" dirty="0">
                <a:solidFill>
                  <a:schemeClr val="bg1"/>
                </a:solidFill>
              </a:rPr>
              <a:t>(10</a:t>
            </a:r>
            <a:r>
              <a:rPr lang="ar-DZ" sz="4000" dirty="0" smtClean="0">
                <a:solidFill>
                  <a:schemeClr val="bg1"/>
                </a:solidFill>
              </a:rPr>
              <a:t>) اختيارات </a:t>
            </a:r>
            <a:r>
              <a:rPr lang="ar-DZ" sz="4000" dirty="0">
                <a:solidFill>
                  <a:schemeClr val="bg1"/>
                </a:solidFill>
              </a:rPr>
              <a:t>على الأكثر.</a:t>
            </a:r>
            <a:endParaRPr lang="x-none" sz="4800" b="1" dirty="0">
              <a:solidFill>
                <a:schemeClr val="bg1"/>
              </a:solidFill>
            </a:endParaRPr>
          </a:p>
        </p:txBody>
      </p:sp>
    </p:spTree>
    <p:extLst>
      <p:ext uri="{BB962C8B-B14F-4D97-AF65-F5344CB8AC3E}">
        <p14:creationId xmlns:p14="http://schemas.microsoft.com/office/powerpoint/2010/main" xmlns="" val="394967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يمكن </a:t>
            </a:r>
            <a:r>
              <a:rPr lang="ar-DZ" sz="4400" dirty="0" smtClean="0">
                <a:solidFill>
                  <a:schemeClr val="bg1"/>
                </a:solidFill>
              </a:rPr>
              <a:t>أن تتضمن</a:t>
            </a:r>
            <a:r>
              <a:rPr lang="ar-DZ" sz="4400" dirty="0" smtClean="0">
                <a:solidFill>
                  <a:schemeClr val="bg1"/>
                </a:solidFill>
              </a:rPr>
              <a:t> الاختيارات، المسارات </a:t>
            </a:r>
            <a:r>
              <a:rPr lang="ar-DZ" sz="4400" dirty="0" err="1" smtClean="0">
                <a:solidFill>
                  <a:schemeClr val="bg1"/>
                </a:solidFill>
              </a:rPr>
              <a:t>التالية:</a:t>
            </a:r>
            <a:r>
              <a:rPr lang="ar-DZ" sz="4400" dirty="0" smtClean="0">
                <a:solidFill>
                  <a:schemeClr val="bg1"/>
                </a:solidFill>
              </a:rPr>
              <a:t> </a:t>
            </a:r>
            <a:endParaRPr lang="ar-DZ" sz="4400" dirty="0">
              <a:solidFill>
                <a:schemeClr val="bg1"/>
              </a:solidFill>
            </a:endParaRPr>
          </a:p>
          <a:p>
            <a:pPr algn="just" rtl="1"/>
            <a:r>
              <a:rPr lang="ar-DZ" sz="4400" dirty="0">
                <a:solidFill>
                  <a:schemeClr val="bg1"/>
                </a:solidFill>
              </a:rPr>
              <a:t>ليسانس(تكوينات ذات تسجيل </a:t>
            </a:r>
            <a:r>
              <a:rPr lang="ar-DZ" sz="4400" dirty="0" smtClean="0">
                <a:solidFill>
                  <a:schemeClr val="bg1"/>
                </a:solidFill>
              </a:rPr>
              <a:t>وطني </a:t>
            </a:r>
            <a:r>
              <a:rPr lang="ar-DZ" sz="4400" dirty="0" err="1" smtClean="0">
                <a:solidFill>
                  <a:schemeClr val="bg1"/>
                </a:solidFill>
              </a:rPr>
              <a:t>أو</a:t>
            </a:r>
            <a:r>
              <a:rPr lang="ar-DZ" sz="4400" dirty="0" err="1" smtClean="0">
                <a:solidFill>
                  <a:schemeClr val="bg1"/>
                </a:solidFill>
              </a:rPr>
              <a:t>جهوي</a:t>
            </a:r>
            <a:r>
              <a:rPr lang="ar-DZ" sz="4400" dirty="0" smtClean="0">
                <a:solidFill>
                  <a:schemeClr val="bg1"/>
                </a:solidFill>
              </a:rPr>
              <a:t> </a:t>
            </a:r>
            <a:r>
              <a:rPr lang="ar-DZ" sz="4400" dirty="0">
                <a:solidFill>
                  <a:schemeClr val="bg1"/>
                </a:solidFill>
              </a:rPr>
              <a:t>والشعب ذات </a:t>
            </a:r>
            <a:r>
              <a:rPr lang="ar-DZ" sz="4400" dirty="0" smtClean="0">
                <a:solidFill>
                  <a:schemeClr val="bg1"/>
                </a:solidFill>
              </a:rPr>
              <a:t>تسجيل وطني وتكوينات </a:t>
            </a:r>
            <a:r>
              <a:rPr lang="ar-DZ" sz="4400" dirty="0" err="1" smtClean="0">
                <a:solidFill>
                  <a:schemeClr val="bg1"/>
                </a:solidFill>
              </a:rPr>
              <a:t>ممهننة</a:t>
            </a:r>
            <a:r>
              <a:rPr lang="ar-DZ" sz="4400" dirty="0">
                <a:solidFill>
                  <a:schemeClr val="bg1"/>
                </a:solidFill>
              </a:rPr>
              <a:t>)،</a:t>
            </a:r>
          </a:p>
          <a:p>
            <a:pPr algn="just" rtl="1"/>
            <a:r>
              <a:rPr lang="ar-DZ" sz="4400" dirty="0">
                <a:solidFill>
                  <a:schemeClr val="bg1"/>
                </a:solidFill>
              </a:rPr>
              <a:t> </a:t>
            </a:r>
            <a:r>
              <a:rPr lang="ar-DZ" sz="4400" dirty="0" err="1">
                <a:solidFill>
                  <a:schemeClr val="bg1"/>
                </a:solidFill>
              </a:rPr>
              <a:t>ماستر</a:t>
            </a:r>
            <a:r>
              <a:rPr lang="ar-DZ" sz="4400" dirty="0">
                <a:solidFill>
                  <a:schemeClr val="bg1"/>
                </a:solidFill>
              </a:rPr>
              <a:t> </a:t>
            </a:r>
            <a:r>
              <a:rPr lang="ar-DZ" sz="4400" dirty="0" smtClean="0">
                <a:solidFill>
                  <a:schemeClr val="bg1"/>
                </a:solidFill>
              </a:rPr>
              <a:t>ذو مسار مدمج </a:t>
            </a:r>
            <a:r>
              <a:rPr lang="ar-DZ" sz="4400" dirty="0" err="1">
                <a:solidFill>
                  <a:schemeClr val="bg1"/>
                </a:solidFill>
              </a:rPr>
              <a:t>لليسانس،</a:t>
            </a:r>
            <a:r>
              <a:rPr lang="ar-DZ" sz="4400" dirty="0">
                <a:solidFill>
                  <a:schemeClr val="bg1"/>
                </a:solidFill>
              </a:rPr>
              <a:t> </a:t>
            </a:r>
          </a:p>
          <a:p>
            <a:pPr algn="just" rtl="1"/>
            <a:r>
              <a:rPr lang="ar-DZ" sz="4400" dirty="0">
                <a:solidFill>
                  <a:schemeClr val="bg1"/>
                </a:solidFill>
              </a:rPr>
              <a:t> </a:t>
            </a:r>
            <a:r>
              <a:rPr lang="ar-DZ" sz="4400" dirty="0" smtClean="0">
                <a:solidFill>
                  <a:schemeClr val="bg1"/>
                </a:solidFill>
              </a:rPr>
              <a:t>التكوينات التي تضمنها</a:t>
            </a:r>
            <a:r>
              <a:rPr lang="ar-DZ" sz="4400" dirty="0" smtClean="0">
                <a:solidFill>
                  <a:schemeClr val="bg1"/>
                </a:solidFill>
              </a:rPr>
              <a:t> </a:t>
            </a:r>
            <a:r>
              <a:rPr lang="ar-DZ" sz="4400" dirty="0">
                <a:solidFill>
                  <a:schemeClr val="bg1"/>
                </a:solidFill>
              </a:rPr>
              <a:t>المدارس </a:t>
            </a:r>
            <a:r>
              <a:rPr lang="ar-DZ" sz="4400" dirty="0" err="1" smtClean="0">
                <a:solidFill>
                  <a:schemeClr val="bg1"/>
                </a:solidFill>
              </a:rPr>
              <a:t>العليا،</a:t>
            </a:r>
            <a:endParaRPr lang="ar-DZ" sz="4400" dirty="0" smtClean="0">
              <a:solidFill>
                <a:schemeClr val="bg1"/>
              </a:solidFill>
            </a:endParaRPr>
          </a:p>
          <a:p>
            <a:pPr algn="just" rtl="1"/>
            <a:r>
              <a:rPr lang="ar-DZ" sz="4400" dirty="0" smtClean="0">
                <a:solidFill>
                  <a:schemeClr val="bg1"/>
                </a:solidFill>
              </a:rPr>
              <a:t>التكوينات التي تضمنها المدارس العليا </a:t>
            </a:r>
            <a:r>
              <a:rPr lang="ar-DZ" sz="4400" dirty="0" err="1" smtClean="0">
                <a:solidFill>
                  <a:schemeClr val="bg1"/>
                </a:solidFill>
              </a:rPr>
              <a:t>للأساتذة،</a:t>
            </a:r>
            <a:endParaRPr lang="ar-DZ" sz="4400" dirty="0">
              <a:solidFill>
                <a:schemeClr val="bg1"/>
              </a:solidFill>
            </a:endParaRPr>
          </a:p>
          <a:p>
            <a:pPr algn="just" rtl="1"/>
            <a:r>
              <a:rPr lang="ar-DZ" sz="4400" dirty="0">
                <a:solidFill>
                  <a:schemeClr val="bg1"/>
                </a:solidFill>
              </a:rPr>
              <a:t> </a:t>
            </a:r>
            <a:r>
              <a:rPr lang="ar-DZ" sz="4400" dirty="0" smtClean="0">
                <a:solidFill>
                  <a:schemeClr val="bg1"/>
                </a:solidFill>
              </a:rPr>
              <a:t>فروع</a:t>
            </a:r>
            <a:r>
              <a:rPr lang="ar-DZ" sz="4400" dirty="0" smtClean="0">
                <a:solidFill>
                  <a:schemeClr val="bg1"/>
                </a:solidFill>
              </a:rPr>
              <a:t> </a:t>
            </a:r>
            <a:r>
              <a:rPr lang="ar-DZ" sz="4400" dirty="0">
                <a:solidFill>
                  <a:schemeClr val="bg1"/>
                </a:solidFill>
              </a:rPr>
              <a:t>العلوم الطبية وعلوم البيطرة. </a:t>
            </a:r>
          </a:p>
          <a:p>
            <a:pPr algn="just" rtl="1"/>
            <a:r>
              <a:rPr lang="ar-DZ" sz="4400" dirty="0">
                <a:solidFill>
                  <a:schemeClr val="bg1"/>
                </a:solidFill>
              </a:rPr>
              <a:t>شعب </a:t>
            </a:r>
            <a:r>
              <a:rPr lang="ar-DZ" sz="4400" dirty="0" smtClean="0">
                <a:solidFill>
                  <a:schemeClr val="bg1"/>
                </a:solidFill>
              </a:rPr>
              <a:t>تكوينات الشبه الطبية </a:t>
            </a:r>
            <a:r>
              <a:rPr lang="ar-DZ" sz="4400" dirty="0">
                <a:solidFill>
                  <a:schemeClr val="bg1"/>
                </a:solidFill>
              </a:rPr>
              <a:t>التابعة لقطاع الصحة </a:t>
            </a:r>
          </a:p>
          <a:p>
            <a:pPr algn="just" rtl="1"/>
            <a:r>
              <a:rPr lang="ar-DZ" sz="4400" dirty="0">
                <a:solidFill>
                  <a:schemeClr val="bg1"/>
                </a:solidFill>
              </a:rPr>
              <a:t> </a:t>
            </a:r>
            <a:r>
              <a:rPr lang="ar-DZ" sz="4400" dirty="0">
                <a:solidFill>
                  <a:schemeClr val="accent1"/>
                </a:solidFill>
              </a:rPr>
              <a:t>هام: يجب على حامل شهادة البكالوريا أن يحدد في بطاقة رغباته من ضمن </a:t>
            </a:r>
            <a:r>
              <a:rPr lang="ar-DZ" sz="4400" dirty="0" smtClean="0">
                <a:solidFill>
                  <a:schemeClr val="accent1"/>
                </a:solidFill>
              </a:rPr>
              <a:t>الاختيارات </a:t>
            </a:r>
            <a:r>
              <a:rPr lang="ar-DZ" sz="4400" dirty="0">
                <a:solidFill>
                  <a:schemeClr val="accent1"/>
                </a:solidFill>
              </a:rPr>
              <a:t>على الأقل مسارين (02) من مسارات التكوين في الليسانس ذات التسجيل المحلي أو الجهوي التي تضمنها مؤسسة جامعية. </a:t>
            </a:r>
            <a:endParaRPr lang="x-none" sz="4800" b="1" dirty="0">
              <a:solidFill>
                <a:schemeClr val="accent1"/>
              </a:solidFill>
            </a:endParaRPr>
          </a:p>
        </p:txBody>
      </p:sp>
    </p:spTree>
    <p:extLst>
      <p:ext uri="{BB962C8B-B14F-4D97-AF65-F5344CB8AC3E}">
        <p14:creationId xmlns:p14="http://schemas.microsoft.com/office/powerpoint/2010/main" xmlns="" val="242188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92500" lnSpcReduction="20000"/>
          </a:bodyPr>
          <a:lstStyle/>
          <a:p>
            <a:pPr algn="just" rtl="1"/>
            <a:r>
              <a:rPr lang="ar-DZ" sz="4400" dirty="0">
                <a:solidFill>
                  <a:schemeClr val="bg1"/>
                </a:solidFill>
              </a:rPr>
              <a:t>للتذكير، يجب أن ترسل بطاقة </a:t>
            </a:r>
            <a:r>
              <a:rPr lang="ar-DZ" sz="4400" dirty="0" smtClean="0">
                <a:solidFill>
                  <a:schemeClr val="bg1"/>
                </a:solidFill>
              </a:rPr>
              <a:t>الرغبات </a:t>
            </a:r>
            <a:r>
              <a:rPr lang="ar-DZ" sz="4400" dirty="0">
                <a:solidFill>
                  <a:schemeClr val="bg1"/>
                </a:solidFill>
              </a:rPr>
              <a:t>حصريا على </a:t>
            </a:r>
            <a:r>
              <a:rPr lang="ar-DZ" sz="4400" dirty="0" smtClean="0">
                <a:solidFill>
                  <a:schemeClr val="bg1"/>
                </a:solidFill>
              </a:rPr>
              <a:t>الخط عبر موقع </a:t>
            </a:r>
            <a:r>
              <a:rPr lang="ar-DZ" sz="4400" dirty="0" err="1" smtClean="0">
                <a:solidFill>
                  <a:schemeClr val="bg1"/>
                </a:solidFill>
              </a:rPr>
              <a:t>الأنترنت</a:t>
            </a:r>
            <a:r>
              <a:rPr lang="ar-DZ" sz="4400" dirty="0" smtClean="0">
                <a:solidFill>
                  <a:schemeClr val="bg1"/>
                </a:solidFill>
              </a:rPr>
              <a:t> المخصص لهذا </a:t>
            </a:r>
            <a:r>
              <a:rPr lang="ar-DZ" sz="4400" dirty="0" err="1" smtClean="0">
                <a:solidFill>
                  <a:schemeClr val="bg1"/>
                </a:solidFill>
              </a:rPr>
              <a:t>الغرض.</a:t>
            </a:r>
            <a:r>
              <a:rPr lang="ar-DZ" sz="4400" dirty="0" smtClean="0">
                <a:solidFill>
                  <a:schemeClr val="bg1"/>
                </a:solidFill>
              </a:rPr>
              <a:t> </a:t>
            </a:r>
            <a:endParaRPr lang="ar-DZ" sz="4400" dirty="0">
              <a:solidFill>
                <a:schemeClr val="bg1"/>
              </a:solidFill>
            </a:endParaRPr>
          </a:p>
          <a:p>
            <a:pPr algn="just" rtl="1"/>
            <a:r>
              <a:rPr lang="ar-DZ" sz="4400" dirty="0">
                <a:solidFill>
                  <a:schemeClr val="bg1"/>
                </a:solidFill>
              </a:rPr>
              <a:t>ينصح </a:t>
            </a:r>
            <a:r>
              <a:rPr lang="ar-DZ" sz="4400" dirty="0" err="1">
                <a:solidFill>
                  <a:schemeClr val="bg1"/>
                </a:solidFill>
              </a:rPr>
              <a:t>حاملوا</a:t>
            </a:r>
            <a:r>
              <a:rPr lang="ar-DZ" sz="4400" dirty="0">
                <a:solidFill>
                  <a:schemeClr val="bg1"/>
                </a:solidFill>
              </a:rPr>
              <a:t> شهادة البكالوريا: بالقيام بهذه العملية بصفة شخصية وبطريقة جدية، بطبع بطاقات رغباتهم.</a:t>
            </a:r>
          </a:p>
          <a:p>
            <a:pPr algn="just" rtl="1"/>
            <a:r>
              <a:rPr lang="ar-DZ" sz="4400" dirty="0">
                <a:solidFill>
                  <a:schemeClr val="bg1"/>
                </a:solidFill>
              </a:rPr>
              <a:t> تعتبر التسجيلات الأولية عبر الخط إجبارية بالنسبة لكافة حاملي شهادة البكالوريا المعنيين بهذا الإجراء. يفقد </a:t>
            </a:r>
            <a:r>
              <a:rPr lang="ar-DZ" sz="4400" dirty="0" smtClean="0">
                <a:solidFill>
                  <a:schemeClr val="bg1"/>
                </a:solidFill>
              </a:rPr>
              <a:t>حامل </a:t>
            </a:r>
            <a:r>
              <a:rPr lang="ar-DZ" sz="4400" dirty="0">
                <a:solidFill>
                  <a:schemeClr val="bg1"/>
                </a:solidFill>
              </a:rPr>
              <a:t>شهادة البكالوريا الذي لم يقم </a:t>
            </a:r>
            <a:r>
              <a:rPr lang="ar-DZ" sz="4400" dirty="0" smtClean="0">
                <a:solidFill>
                  <a:schemeClr val="bg1"/>
                </a:solidFill>
              </a:rPr>
              <a:t>ولم </a:t>
            </a:r>
            <a:r>
              <a:rPr lang="ar-DZ" sz="4400" dirty="0">
                <a:solidFill>
                  <a:schemeClr val="bg1"/>
                </a:solidFill>
              </a:rPr>
              <a:t>يتم تسجيله الأولي عبر الخط وفي الآجال المحددة، كل </a:t>
            </a:r>
            <a:r>
              <a:rPr lang="ar-DZ" sz="4400" dirty="0" smtClean="0">
                <a:solidFill>
                  <a:schemeClr val="bg1"/>
                </a:solidFill>
              </a:rPr>
              <a:t>إمكانيات </a:t>
            </a:r>
            <a:r>
              <a:rPr lang="ar-DZ" sz="4400" dirty="0">
                <a:solidFill>
                  <a:schemeClr val="bg1"/>
                </a:solidFill>
              </a:rPr>
              <a:t>ا</a:t>
            </a:r>
            <a:r>
              <a:rPr lang="ar-DZ" sz="4400" dirty="0" smtClean="0">
                <a:solidFill>
                  <a:schemeClr val="bg1"/>
                </a:solidFill>
              </a:rPr>
              <a:t>لتسجيل </a:t>
            </a:r>
            <a:r>
              <a:rPr lang="ar-DZ" sz="4400" dirty="0">
                <a:solidFill>
                  <a:schemeClr val="bg1"/>
                </a:solidFill>
              </a:rPr>
              <a:t>في ميدان أو شعبة التكوين المرغوب فيها. </a:t>
            </a:r>
            <a:endParaRPr lang="x-none" sz="4800" b="1" dirty="0">
              <a:solidFill>
                <a:schemeClr val="bg1"/>
              </a:solidFill>
            </a:endParaRPr>
          </a:p>
        </p:txBody>
      </p:sp>
    </p:spTree>
    <p:extLst>
      <p:ext uri="{BB962C8B-B14F-4D97-AF65-F5344CB8AC3E}">
        <p14:creationId xmlns:p14="http://schemas.microsoft.com/office/powerpoint/2010/main" xmlns="" val="205202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FFAA9A-C616-4833-B23E-018A77356597}"/>
              </a:ext>
            </a:extLst>
          </p:cNvPr>
          <p:cNvSpPr>
            <a:spLocks noGrp="1"/>
          </p:cNvSpPr>
          <p:nvPr>
            <p:ph type="title"/>
          </p:nvPr>
        </p:nvSpPr>
        <p:spPr>
          <a:xfrm>
            <a:off x="967409" y="814069"/>
            <a:ext cx="10538791" cy="1293027"/>
          </a:xfrm>
        </p:spPr>
        <p:txBody>
          <a:bodyPr>
            <a:noAutofit/>
          </a:bodyPr>
          <a:lstStyle/>
          <a:p>
            <a:pPr algn="ctr" rtl="1"/>
            <a:r>
              <a:rPr lang="ar-DZ" sz="6000" b="1" dirty="0">
                <a:effectLst/>
                <a:latin typeface="Calibri" panose="020F0502020204030204" pitchFamily="34" charset="0"/>
                <a:ea typeface="Calibri" panose="020F0502020204030204" pitchFamily="34" charset="0"/>
                <a:cs typeface="Arial" panose="020B0604020202020204" pitchFamily="34" charset="0"/>
              </a:rPr>
              <a:t>المعالجة المعلوماتية</a:t>
            </a:r>
            <a:endParaRPr lang="x-none" sz="16600" b="1" dirty="0">
              <a:solidFill>
                <a:srgbClr val="92D050"/>
              </a:solidFill>
            </a:endParaRPr>
          </a:p>
        </p:txBody>
      </p:sp>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2107096"/>
            <a:ext cx="10820400" cy="4293704"/>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تتكفل المعالجة الوطنية المعلوماتية بمجمل بطاقات الرغبات لحاملي شهادة البكالوريا الجدد التي تم </a:t>
            </a:r>
            <a:r>
              <a:rPr lang="ar-DZ" sz="4400" dirty="0" smtClean="0">
                <a:solidFill>
                  <a:schemeClr val="bg1"/>
                </a:solidFill>
              </a:rPr>
              <a:t>ملؤها </a:t>
            </a:r>
            <a:r>
              <a:rPr lang="ar-DZ" sz="4400" dirty="0">
                <a:solidFill>
                  <a:schemeClr val="bg1"/>
                </a:solidFill>
              </a:rPr>
              <a:t>عبر الخط.</a:t>
            </a:r>
          </a:p>
          <a:p>
            <a:pPr algn="just" rtl="1"/>
            <a:r>
              <a:rPr lang="ar-DZ" sz="4400" dirty="0">
                <a:solidFill>
                  <a:schemeClr val="bg1"/>
                </a:solidFill>
              </a:rPr>
              <a:t>تؤدي هذه </a:t>
            </a:r>
            <a:r>
              <a:rPr lang="ar-DZ" sz="4400" dirty="0" smtClean="0">
                <a:solidFill>
                  <a:schemeClr val="bg1"/>
                </a:solidFill>
              </a:rPr>
              <a:t>المعالجة </a:t>
            </a:r>
            <a:r>
              <a:rPr lang="ar-DZ" sz="4400" dirty="0">
                <a:solidFill>
                  <a:schemeClr val="bg1"/>
                </a:solidFill>
              </a:rPr>
              <a:t>على </a:t>
            </a:r>
            <a:r>
              <a:rPr lang="ar-DZ" sz="4400" dirty="0" err="1" smtClean="0">
                <a:solidFill>
                  <a:schemeClr val="bg1"/>
                </a:solidFill>
              </a:rPr>
              <a:t>النوليفة</a:t>
            </a:r>
            <a:r>
              <a:rPr lang="ar-DZ" sz="4400" dirty="0" smtClean="0">
                <a:solidFill>
                  <a:schemeClr val="bg1"/>
                </a:solidFill>
              </a:rPr>
              <a:t> </a:t>
            </a:r>
            <a:r>
              <a:rPr lang="ar-DZ" sz="4400" dirty="0">
                <a:solidFill>
                  <a:schemeClr val="bg1"/>
                </a:solidFill>
              </a:rPr>
              <a:t>بين المعايير الأربعة للتسجيل الأولي </a:t>
            </a:r>
            <a:r>
              <a:rPr lang="ar-DZ" sz="4400" dirty="0" smtClean="0">
                <a:solidFill>
                  <a:schemeClr val="bg1"/>
                </a:solidFill>
              </a:rPr>
              <a:t>والتوجيه </a:t>
            </a:r>
            <a:r>
              <a:rPr lang="ar-DZ" sz="4400" dirty="0">
                <a:solidFill>
                  <a:schemeClr val="bg1"/>
                </a:solidFill>
              </a:rPr>
              <a:t>إلى تلبية إحدى الرغبات المعبّر عنها من طرف كل حامل شهادة </a:t>
            </a:r>
            <a:r>
              <a:rPr lang="ar-DZ" sz="4400" dirty="0" err="1" smtClean="0">
                <a:solidFill>
                  <a:schemeClr val="bg1"/>
                </a:solidFill>
              </a:rPr>
              <a:t>البكالوريا</a:t>
            </a:r>
            <a:r>
              <a:rPr lang="ar-DZ" sz="4400" dirty="0" smtClean="0">
                <a:solidFill>
                  <a:schemeClr val="bg1"/>
                </a:solidFill>
              </a:rPr>
              <a:t> الجديد.</a:t>
            </a:r>
            <a:endParaRPr lang="ar-DZ" sz="4400" dirty="0">
              <a:solidFill>
                <a:schemeClr val="bg1"/>
              </a:solidFill>
            </a:endParaRPr>
          </a:p>
          <a:p>
            <a:pPr algn="just" rtl="1"/>
            <a:r>
              <a:rPr lang="ar-DZ" sz="4400" dirty="0">
                <a:solidFill>
                  <a:schemeClr val="bg1"/>
                </a:solidFill>
              </a:rPr>
              <a:t> توضع نتائج المعالجة الوطنية المعلوماتية في متناول حاملي شهادة البكالوريا على الموقعين المخصصين لهذا الغرض وفق الرزنامة ، من خلال اطلاعهم على أحد هذين الموقعين.</a:t>
            </a:r>
          </a:p>
          <a:p>
            <a:pPr algn="just" rtl="1"/>
            <a:r>
              <a:rPr lang="ar-DZ" sz="4400" dirty="0">
                <a:solidFill>
                  <a:schemeClr val="bg1"/>
                </a:solidFill>
              </a:rPr>
              <a:t>سيتعرف </a:t>
            </a:r>
            <a:r>
              <a:rPr lang="ar-DZ" sz="4400" dirty="0" err="1">
                <a:solidFill>
                  <a:schemeClr val="bg1"/>
                </a:solidFill>
              </a:rPr>
              <a:t>حاملوا</a:t>
            </a:r>
            <a:r>
              <a:rPr lang="ar-DZ" sz="4400" dirty="0">
                <a:solidFill>
                  <a:schemeClr val="bg1"/>
                </a:solidFill>
              </a:rPr>
              <a:t> شهادة البكالوريا على نتيجة توجيههم ومن ثم ينبغي عليهم، حسب الحالة: </a:t>
            </a:r>
            <a:endParaRPr lang="x-none" sz="4800" b="1" dirty="0">
              <a:solidFill>
                <a:schemeClr val="bg1"/>
              </a:solidFill>
            </a:endParaRPr>
          </a:p>
        </p:txBody>
      </p:sp>
    </p:spTree>
    <p:extLst>
      <p:ext uri="{BB962C8B-B14F-4D97-AF65-F5344CB8AC3E}">
        <p14:creationId xmlns:p14="http://schemas.microsoft.com/office/powerpoint/2010/main" xmlns="" val="188810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a:bodyPr>
          <a:lstStyle/>
          <a:p>
            <a:pPr algn="just" rtl="1"/>
            <a:r>
              <a:rPr lang="ar-DZ" sz="4400" dirty="0">
                <a:solidFill>
                  <a:schemeClr val="bg1"/>
                </a:solidFill>
              </a:rPr>
              <a:t>تأكيد توجيههم عبر الخط ، حسب الرزنامة،</a:t>
            </a:r>
          </a:p>
          <a:p>
            <a:pPr algn="just" rtl="1"/>
            <a:r>
              <a:rPr lang="ar-DZ" sz="4400" dirty="0">
                <a:solidFill>
                  <a:schemeClr val="bg1"/>
                </a:solidFill>
              </a:rPr>
              <a:t> التقدم إلى المقابلة التي تجرى حضوريا بمؤسسات توجيههم أو حضوريا في مؤسسات جامعية أخرى، يجب على المترشح الذي اختار إجراء المقابلة في مؤسسة جامعية </a:t>
            </a:r>
            <a:r>
              <a:rPr lang="ar-DZ" sz="4400" dirty="0" smtClean="0">
                <a:solidFill>
                  <a:schemeClr val="bg1"/>
                </a:solidFill>
              </a:rPr>
              <a:t>أخرى، </a:t>
            </a:r>
            <a:r>
              <a:rPr lang="ar-DZ" sz="4400" dirty="0">
                <a:solidFill>
                  <a:schemeClr val="bg1"/>
                </a:solidFill>
              </a:rPr>
              <a:t>الاتصال بمؤسسة توجيهه من أجل التنظيم العملي لهذه المقابلة . تجرى المقابلات وفق الرزنامة المحددة والمواعيد الواردة في بطاقات التوجيه.</a:t>
            </a:r>
            <a:endParaRPr lang="x-none" sz="4800" b="1" dirty="0">
              <a:solidFill>
                <a:schemeClr val="bg1"/>
              </a:solidFill>
            </a:endParaRPr>
          </a:p>
        </p:txBody>
      </p:sp>
    </p:spTree>
    <p:extLst>
      <p:ext uri="{BB962C8B-B14F-4D97-AF65-F5344CB8AC3E}">
        <p14:creationId xmlns:p14="http://schemas.microsoft.com/office/powerpoint/2010/main" xmlns="" val="114798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85000" lnSpcReduction="10000"/>
          </a:bodyPr>
          <a:lstStyle/>
          <a:p>
            <a:pPr algn="just" rtl="1"/>
            <a:r>
              <a:rPr lang="ar-DZ" sz="4400" dirty="0">
                <a:solidFill>
                  <a:schemeClr val="bg1"/>
                </a:solidFill>
              </a:rPr>
              <a:t>في حالة الإخفاق في مقابلتهم، يتم توجيههم آليّا إلى اختيارهم الموالي الوارد في بطاقة الرغبات والذي </a:t>
            </a:r>
            <a:r>
              <a:rPr lang="ar-DZ" sz="4400" dirty="0" smtClean="0">
                <a:solidFill>
                  <a:schemeClr val="bg1"/>
                </a:solidFill>
              </a:rPr>
              <a:t>لا</a:t>
            </a:r>
            <a:r>
              <a:rPr lang="ar-DZ" sz="4400" dirty="0" smtClean="0">
                <a:solidFill>
                  <a:schemeClr val="bg1"/>
                </a:solidFill>
              </a:rPr>
              <a:t> </a:t>
            </a:r>
            <a:r>
              <a:rPr lang="ar-DZ" sz="4400" dirty="0">
                <a:solidFill>
                  <a:schemeClr val="bg1"/>
                </a:solidFill>
              </a:rPr>
              <a:t>يخضع لمقابلة شفوية ويستوفي المعدل الأدنى للالتحاق بهذا الاختيار.</a:t>
            </a:r>
          </a:p>
          <a:p>
            <a:pPr algn="just" rtl="1"/>
            <a:r>
              <a:rPr lang="ar-DZ" sz="4400" dirty="0">
                <a:solidFill>
                  <a:schemeClr val="bg1"/>
                </a:solidFill>
              </a:rPr>
              <a:t> في الحالة الخاصة التي لم يتم فيها الحصول على أي اختيار من اختياراتهم، يُقترح على المعنيين عملية ثانية للتسجيل  الأولي. يجب عليهم ملأ بطاقة رغبات أخرى حسب ترتيب تنازلي. يجب أن تحتوي هذه البطاقة على ستة (06) اختيارات من ضمنها اثنين (02)، وجوبا، في مسارات الليسانس ذات التسجيل المحلي أو الجهوي باتباع نفس الإجراء الأولي مع احترام المعدلات الدنيا للالتحاق وفي حدود المقاعد البيداغوجية المتوفرة طبقا </a:t>
            </a:r>
            <a:r>
              <a:rPr lang="ar-DZ" sz="4400" dirty="0" err="1">
                <a:solidFill>
                  <a:schemeClr val="bg1"/>
                </a:solidFill>
              </a:rPr>
              <a:t>للرزنامة</a:t>
            </a:r>
            <a:r>
              <a:rPr lang="ar-DZ" sz="4400" dirty="0" err="1" smtClean="0">
                <a:solidFill>
                  <a:schemeClr val="bg1"/>
                </a:solidFill>
              </a:rPr>
              <a:t>.</a:t>
            </a:r>
            <a:endParaRPr lang="ar-DZ" sz="4400" dirty="0">
              <a:solidFill>
                <a:schemeClr val="bg1"/>
              </a:solidFill>
            </a:endParaRPr>
          </a:p>
        </p:txBody>
      </p:sp>
    </p:spTree>
    <p:extLst>
      <p:ext uri="{BB962C8B-B14F-4D97-AF65-F5344CB8AC3E}">
        <p14:creationId xmlns:p14="http://schemas.microsoft.com/office/powerpoint/2010/main" xmlns="" val="153243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92500" lnSpcReduction="20000"/>
          </a:bodyPr>
          <a:lstStyle/>
          <a:p>
            <a:pPr algn="just" rtl="1"/>
            <a:r>
              <a:rPr lang="ar-DZ" sz="4400" dirty="0">
                <a:solidFill>
                  <a:schemeClr val="bg1"/>
                </a:solidFill>
              </a:rPr>
              <a:t>عند الحصول على التوجيه النهائي، يودع المترشح المعني بالإيواء في حي جامعي طلبا، عبر الخطـ، حسب الرزنامة المحددة</a:t>
            </a:r>
            <a:r>
              <a:rPr lang="ar-DZ" sz="4400" dirty="0" smtClean="0">
                <a:solidFill>
                  <a:schemeClr val="bg1"/>
                </a:solidFill>
              </a:rPr>
              <a:t>.</a:t>
            </a:r>
          </a:p>
          <a:p>
            <a:pPr algn="just" rtl="1"/>
            <a:r>
              <a:rPr lang="ar-DZ" sz="4400" dirty="0" smtClean="0">
                <a:solidFill>
                  <a:schemeClr val="bg1"/>
                </a:solidFill>
              </a:rPr>
              <a:t>يصبح التسجيل نهائيا لحاملي شهادة </a:t>
            </a:r>
            <a:r>
              <a:rPr lang="ar-DZ" sz="4400" dirty="0" err="1" smtClean="0">
                <a:solidFill>
                  <a:schemeClr val="bg1"/>
                </a:solidFill>
              </a:rPr>
              <a:t>البكالوريا</a:t>
            </a:r>
            <a:r>
              <a:rPr lang="ar-DZ" sz="4400" dirty="0" smtClean="0">
                <a:solidFill>
                  <a:schemeClr val="bg1"/>
                </a:solidFill>
              </a:rPr>
              <a:t> الجدد بمجرد ايداع ملف تسجيل </a:t>
            </a:r>
            <a:r>
              <a:rPr lang="ar-DZ" sz="4400" dirty="0" err="1" smtClean="0">
                <a:solidFill>
                  <a:schemeClr val="bg1"/>
                </a:solidFill>
              </a:rPr>
              <a:t>المترشح</a:t>
            </a:r>
            <a:r>
              <a:rPr lang="ar-DZ" sz="4400" dirty="0" smtClean="0">
                <a:solidFill>
                  <a:schemeClr val="bg1"/>
                </a:solidFill>
              </a:rPr>
              <a:t> على مستوى مؤسسة التوجيه.</a:t>
            </a:r>
            <a:endParaRPr lang="ar-DZ" sz="4400" dirty="0">
              <a:solidFill>
                <a:schemeClr val="bg1"/>
              </a:solidFill>
            </a:endParaRPr>
          </a:p>
          <a:p>
            <a:pPr algn="just" rtl="1"/>
            <a:r>
              <a:rPr lang="ar-DZ" sz="4400" dirty="0">
                <a:solidFill>
                  <a:schemeClr val="bg1"/>
                </a:solidFill>
              </a:rPr>
              <a:t>يشتمل الملف على الوثائق </a:t>
            </a:r>
            <a:r>
              <a:rPr lang="ar-DZ" sz="4400" dirty="0" err="1">
                <a:solidFill>
                  <a:schemeClr val="bg1"/>
                </a:solidFill>
              </a:rPr>
              <a:t>التالية</a:t>
            </a:r>
            <a:r>
              <a:rPr lang="ar-DZ" sz="4400" dirty="0" err="1" smtClean="0">
                <a:solidFill>
                  <a:schemeClr val="bg1"/>
                </a:solidFill>
              </a:rPr>
              <a:t>:</a:t>
            </a:r>
            <a:endParaRPr lang="ar-DZ" sz="4400" dirty="0" smtClean="0">
              <a:solidFill>
                <a:schemeClr val="bg1"/>
              </a:solidFill>
            </a:endParaRPr>
          </a:p>
          <a:p>
            <a:pPr algn="just" rtl="1">
              <a:buNone/>
            </a:pPr>
            <a:r>
              <a:rPr lang="ar-DZ" sz="4400" dirty="0" smtClean="0">
                <a:solidFill>
                  <a:schemeClr val="bg1"/>
                </a:solidFill>
              </a:rPr>
              <a:t>- </a:t>
            </a:r>
            <a:r>
              <a:rPr lang="ar-DZ" sz="4400" dirty="0">
                <a:solidFill>
                  <a:schemeClr val="bg1"/>
                </a:solidFill>
              </a:rPr>
              <a:t>كشف نقاط </a:t>
            </a:r>
            <a:r>
              <a:rPr lang="ar-DZ" sz="4400" dirty="0" err="1">
                <a:solidFill>
                  <a:schemeClr val="bg1"/>
                </a:solidFill>
              </a:rPr>
              <a:t>البكالوريا</a:t>
            </a:r>
            <a:r>
              <a:rPr lang="ar-DZ" sz="4400" dirty="0">
                <a:solidFill>
                  <a:schemeClr val="bg1"/>
                </a:solidFill>
              </a:rPr>
              <a:t> </a:t>
            </a:r>
            <a:endParaRPr lang="ar-DZ" sz="4400" dirty="0" smtClean="0">
              <a:solidFill>
                <a:schemeClr val="bg1"/>
              </a:solidFill>
            </a:endParaRPr>
          </a:p>
          <a:p>
            <a:pPr algn="just" rtl="1">
              <a:buNone/>
            </a:pPr>
            <a:r>
              <a:rPr lang="ar-DZ" sz="4400" dirty="0" err="1" smtClean="0">
                <a:solidFill>
                  <a:schemeClr val="bg1"/>
                </a:solidFill>
              </a:rPr>
              <a:t>-صورتان </a:t>
            </a:r>
            <a:r>
              <a:rPr lang="ar-DZ" sz="4400" dirty="0">
                <a:solidFill>
                  <a:schemeClr val="bg1"/>
                </a:solidFill>
              </a:rPr>
              <a:t>(02) شمسيتان </a:t>
            </a:r>
            <a:endParaRPr lang="ar-DZ" sz="4400" dirty="0" smtClean="0">
              <a:solidFill>
                <a:schemeClr val="bg1"/>
              </a:solidFill>
            </a:endParaRPr>
          </a:p>
          <a:p>
            <a:pPr algn="just" rtl="1">
              <a:buNone/>
            </a:pPr>
            <a:r>
              <a:rPr lang="ar-DZ" sz="4400" dirty="0" smtClean="0">
                <a:solidFill>
                  <a:schemeClr val="bg1"/>
                </a:solidFill>
              </a:rPr>
              <a:t>- </a:t>
            </a:r>
            <a:r>
              <a:rPr lang="ar-DZ" sz="4400" dirty="0">
                <a:solidFill>
                  <a:schemeClr val="bg1"/>
                </a:solidFill>
              </a:rPr>
              <a:t>رسم دفع حقوق التسجيل (200 دج)</a:t>
            </a:r>
          </a:p>
          <a:p>
            <a:pPr algn="just" rtl="1">
              <a:buNone/>
            </a:pPr>
            <a:endParaRPr lang="x-none" sz="4800" b="1" dirty="0">
              <a:solidFill>
                <a:schemeClr val="bg1"/>
              </a:solidFill>
            </a:endParaRPr>
          </a:p>
        </p:txBody>
      </p:sp>
    </p:spTree>
    <p:extLst>
      <p:ext uri="{BB962C8B-B14F-4D97-AF65-F5344CB8AC3E}">
        <p14:creationId xmlns:p14="http://schemas.microsoft.com/office/powerpoint/2010/main" xmlns="" val="4235170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
  <TotalTime>174</TotalTime>
  <Words>551</Words>
  <Application>Microsoft Office PowerPoint</Application>
  <PresentationFormat>Personnalisé</PresentationFormat>
  <Paragraphs>31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Ion</vt:lpstr>
      <vt:lpstr>الجمهورية الجزائرية الديمقراطية الشعبية وزارة التعليم العالي والبحث العلمي جامعة البليدة 2 لونيسي علي </vt:lpstr>
      <vt:lpstr>التسجيل الأولي</vt:lpstr>
      <vt:lpstr>Diapositive 3</vt:lpstr>
      <vt:lpstr>Diapositive 4</vt:lpstr>
      <vt:lpstr>المعالجة المعلوماتية</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البليدة 2 لونيسي علي</dc:title>
  <dc:creator>PC Doyen</dc:creator>
  <cp:lastModifiedBy>2011</cp:lastModifiedBy>
  <cp:revision>22</cp:revision>
  <dcterms:created xsi:type="dcterms:W3CDTF">2021-07-26T07:08:27Z</dcterms:created>
  <dcterms:modified xsi:type="dcterms:W3CDTF">2022-07-03T15:35:12Z</dcterms:modified>
</cp:coreProperties>
</file>